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7" r:id="rId2"/>
    <p:sldId id="273" r:id="rId3"/>
    <p:sldId id="274" r:id="rId4"/>
    <p:sldId id="275" r:id="rId5"/>
    <p:sldId id="276" r:id="rId6"/>
    <p:sldId id="268" r:id="rId7"/>
    <p:sldId id="269" r:id="rId8"/>
    <p:sldId id="270" r:id="rId9"/>
    <p:sldId id="266" r:id="rId10"/>
    <p:sldId id="258" r:id="rId11"/>
    <p:sldId id="267" r:id="rId12"/>
    <p:sldId id="259" r:id="rId13"/>
    <p:sldId id="260" r:id="rId14"/>
    <p:sldId id="261" r:id="rId15"/>
    <p:sldId id="264" r:id="rId16"/>
    <p:sldId id="265" r:id="rId17"/>
    <p:sldId id="272" r:id="rId18"/>
    <p:sldId id="262" r:id="rId19"/>
    <p:sldId id="263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0" autoAdjust="0"/>
    <p:restoredTop sz="94660"/>
  </p:normalViewPr>
  <p:slideViewPr>
    <p:cSldViewPr>
      <p:cViewPr varScale="1">
        <p:scale>
          <a:sx n="75" d="100"/>
          <a:sy n="75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FC85-7669-473D-914A-2D5B4042B493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B52D-DA60-44CD-B634-90BD47E4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27645" indent="-279864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19454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567236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15018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462799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10581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358363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06144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9E2CBF-A36A-4287-80B2-9C3892C8C500}" type="slidenum">
              <a:rPr kumimoji="0" lang="en-US" altLang="en-US" sz="1200">
                <a:latin typeface="Arial Black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 sz="1200">
              <a:latin typeface="Arial Black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61206" indent="-261206"/>
            <a:r>
              <a:rPr lang="en-US" altLang="en-US" b="1"/>
              <a:t>1. ENTER AND</a:t>
            </a:r>
            <a:r>
              <a:rPr lang="en-US" altLang="en-US"/>
              <a:t> </a:t>
            </a:r>
          </a:p>
          <a:p>
            <a:pPr marL="261206" indent="-261206"/>
            <a:r>
              <a:rPr lang="en-US" altLang="en-US"/>
              <a:t>Direct participants to the handout on creating a Prayer Space</a:t>
            </a:r>
          </a:p>
          <a:p>
            <a:pPr marL="261206" indent="-261206"/>
            <a:endParaRPr lang="en-US" altLang="en-US"/>
          </a:p>
          <a:p>
            <a:pPr marL="261206" indent="-261206">
              <a:buFontTx/>
              <a:buAutoNum type="arabicPeriod" startAt="2"/>
            </a:pPr>
            <a:r>
              <a:rPr lang="en-US" altLang="en-US" b="1"/>
              <a:t>Summarize the information</a:t>
            </a:r>
            <a:r>
              <a:rPr lang="en-US" altLang="en-US"/>
              <a:t> </a:t>
            </a:r>
          </a:p>
          <a:p>
            <a:pPr marL="261206" indent="-261206">
              <a:buFontTx/>
              <a:buAutoNum type="arabicPeriod" startAt="2"/>
            </a:pPr>
            <a:endParaRPr lang="en-US" altLang="en-US"/>
          </a:p>
          <a:p>
            <a:pPr marL="708988" lvl="1" indent="-261206"/>
            <a:r>
              <a:rPr lang="en-US" altLang="en-US"/>
              <a:t>with references to the prayer table you have set up. </a:t>
            </a:r>
          </a:p>
          <a:p>
            <a:pPr marL="261206" indent="-261206"/>
            <a:endParaRPr lang="en-US" altLang="en-US"/>
          </a:p>
          <a:p>
            <a:pPr marL="261206" indent="-261206"/>
            <a:endParaRPr lang="en-US" altLang="en-US"/>
          </a:p>
          <a:p>
            <a:pPr marL="261206" indent="-261206"/>
            <a:r>
              <a:rPr lang="en-US" altLang="en-US" b="1"/>
              <a:t>3. When finished GO TO NEXT SLIDE</a:t>
            </a:r>
          </a:p>
        </p:txBody>
      </p:sp>
    </p:spTree>
    <p:extLst>
      <p:ext uri="{BB962C8B-B14F-4D97-AF65-F5344CB8AC3E}">
        <p14:creationId xmlns:p14="http://schemas.microsoft.com/office/powerpoint/2010/main" val="314588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B52D-DA60-44CD-B634-90BD47E4F3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35420" indent="-282973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31893" indent="-225446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584339" indent="-225446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36785" indent="-225446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484566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32348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380130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27911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DE275F-CF33-4060-9A96-DFCFCEAB8A72}" type="slidenum">
              <a:rPr kumimoji="0" lang="en-US" altLang="en-US" sz="1200">
                <a:latin typeface="Arial Black" pitchFamily="34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 sz="1200">
              <a:latin typeface="Arial Black" pitchFamily="34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2761" indent="-262761"/>
            <a:r>
              <a:rPr lang="en-US" altLang="en-US" b="1"/>
              <a:t>1. ENTER AND</a:t>
            </a:r>
            <a:r>
              <a:rPr lang="en-US" altLang="en-US"/>
              <a:t> </a:t>
            </a:r>
          </a:p>
          <a:p>
            <a:pPr marL="262761" indent="-262761"/>
            <a:r>
              <a:rPr lang="en-US" altLang="en-US"/>
              <a:t>Direct participants to the paon creating a Prayer Space</a:t>
            </a:r>
          </a:p>
          <a:p>
            <a:pPr marL="262761" indent="-262761"/>
            <a:endParaRPr lang="en-US" altLang="en-US"/>
          </a:p>
          <a:p>
            <a:pPr marL="262761" indent="-262761">
              <a:buFontTx/>
              <a:buAutoNum type="arabicPeriod" startAt="2"/>
            </a:pPr>
            <a:r>
              <a:rPr lang="en-US" altLang="en-US" b="1"/>
              <a:t>Summarize the information:</a:t>
            </a:r>
            <a:r>
              <a:rPr lang="en-US" altLang="en-US"/>
              <a:t> </a:t>
            </a:r>
          </a:p>
          <a:p>
            <a:pPr marL="262761" indent="-262761"/>
            <a:r>
              <a:rPr lang="en-US" altLang="en-US"/>
              <a:t>Every space for faith formation, whether in a classroom, home or other area, needs a prayer table – as a point of focus during prayer, and to signify that this is NOT a classroom, but a sacred space, where faith is shared.</a:t>
            </a:r>
          </a:p>
          <a:p>
            <a:pPr marL="262761" indent="-262761"/>
            <a:endParaRPr lang="en-US" altLang="en-US"/>
          </a:p>
          <a:p>
            <a:pPr marL="262761" indent="-262761">
              <a:buFontTx/>
              <a:buAutoNum type="arabicPeriod" startAt="2"/>
            </a:pPr>
            <a:endParaRPr lang="en-US" altLang="en-US"/>
          </a:p>
          <a:p>
            <a:pPr marL="716762" lvl="1" indent="-262761"/>
            <a:r>
              <a:rPr lang="en-US" altLang="en-US"/>
              <a:t>Make references to the prayer table you have set up. </a:t>
            </a:r>
          </a:p>
          <a:p>
            <a:pPr marL="262761" indent="-262761"/>
            <a:endParaRPr lang="en-US" altLang="en-US"/>
          </a:p>
          <a:p>
            <a:pPr marL="262761" indent="-262761"/>
            <a:endParaRPr lang="en-US" altLang="en-US"/>
          </a:p>
          <a:p>
            <a:pPr marL="262761" indent="-262761"/>
            <a:r>
              <a:rPr lang="en-US" altLang="en-US" b="1"/>
              <a:t>3. When finished GO TO NEXT SLIDE to see some examples</a:t>
            </a:r>
          </a:p>
          <a:p>
            <a:pPr marL="262761" indent="-262761"/>
            <a:r>
              <a:rPr lang="en-US" altLang="en-US" b="1"/>
              <a:t>Of what NOT to do.  (add your own examples if you have them)</a:t>
            </a:r>
          </a:p>
        </p:txBody>
      </p:sp>
    </p:spTree>
    <p:extLst>
      <p:ext uri="{BB962C8B-B14F-4D97-AF65-F5344CB8AC3E}">
        <p14:creationId xmlns:p14="http://schemas.microsoft.com/office/powerpoint/2010/main" val="190922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Point out that the color red symbolizes Pentecost or Good Friday – and no one has faith formation sessions on those days!   It is a Passion symbol or a Holy Spirit symbol.   The butterfly is specifically Easter.</a:t>
            </a:r>
          </a:p>
          <a:p>
            <a:endParaRPr lang="en-US" altLang="en-US" smtClean="0"/>
          </a:p>
          <a:p>
            <a:r>
              <a:rPr lang="en-US" altLang="en-US" smtClean="0"/>
              <a:t>Multiple Mary statues,  and a closed Bible are no-no’s.  Rosaries are for prayer, not decoration – though we often see them hanging from statues!</a:t>
            </a:r>
          </a:p>
          <a:p>
            <a:r>
              <a:rPr lang="en-US" altLang="en-US" smtClean="0"/>
              <a:t>*  Always use the color of the liturgical season.  (Check to see what  color the priest is wearing if you have questions!)</a:t>
            </a:r>
          </a:p>
          <a:p>
            <a:r>
              <a:rPr lang="en-US" altLang="en-US" smtClean="0"/>
              <a:t>*  Always have the Bible open – the Word of God is alive and active, not a closed book!</a:t>
            </a:r>
          </a:p>
          <a:p>
            <a:endParaRPr lang="en-US" altLang="en-US" smtClean="0"/>
          </a:p>
          <a:p>
            <a:r>
              <a:rPr lang="en-US" altLang="en-US" smtClean="0"/>
              <a:t>(the student artwork here is good in concept, as is the age-appropriate children’s Bible storybook.)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35420" indent="-282973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31893" indent="-225446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584339" indent="-225446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36785" indent="-225446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484566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32348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380130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27911" indent="-225446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25AA931-0402-4C09-BCC3-9EAA8F2FE7A8}" type="slidenum">
              <a:rPr kumimoji="0" lang="en-US" altLang="en-US" sz="1200">
                <a:latin typeface="Arial Black" pitchFamily="34" charset="0"/>
              </a:rPr>
              <a:pPr>
                <a:spcBef>
                  <a:spcPct val="0"/>
                </a:spcBef>
              </a:pPr>
              <a:t>14</a:t>
            </a:fld>
            <a:endParaRPr kumimoji="0" lang="en-US" altLang="en-US" sz="12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27645" indent="-279864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19454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567236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15018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462799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10581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358363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06144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A14CF40-4AC1-4D4B-B07E-503D7D519D3E}" type="slidenum">
              <a:rPr kumimoji="0" lang="en-US" altLang="en-US" sz="1200">
                <a:latin typeface="Arial Black" pitchFamily="34" charset="0"/>
              </a:rPr>
              <a:pPr>
                <a:spcBef>
                  <a:spcPct val="0"/>
                </a:spcBef>
              </a:pPr>
              <a:t>18</a:t>
            </a:fld>
            <a:endParaRPr kumimoji="0" lang="en-US" altLang="en-US" sz="1200">
              <a:latin typeface="Arial Black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94" y="4344414"/>
            <a:ext cx="5266684" cy="411370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000" b="1"/>
              <a:t>1. </a:t>
            </a:r>
            <a:r>
              <a:rPr lang="en-US" altLang="en-US" b="1"/>
              <a:t>ENTER TWO TIMES</a:t>
            </a:r>
          </a:p>
          <a:p>
            <a:pPr>
              <a:lnSpc>
                <a:spcPct val="80000"/>
              </a:lnSpc>
            </a:pPr>
            <a:endParaRPr lang="en-US" altLang="en-US" sz="800" b="1"/>
          </a:p>
          <a:p>
            <a:pPr>
              <a:lnSpc>
                <a:spcPct val="80000"/>
              </a:lnSpc>
            </a:pPr>
            <a:r>
              <a:rPr lang="en-US" altLang="en-US" b="1"/>
              <a:t>2. ENTER 3</a:t>
            </a:r>
            <a:r>
              <a:rPr lang="en-US" altLang="en-US" b="1" baseline="30000"/>
              <a:t>RD</a:t>
            </a:r>
            <a:r>
              <a:rPr lang="en-US" altLang="en-US" b="1"/>
              <a:t> TIME  AND READ</a:t>
            </a:r>
            <a:r>
              <a:rPr lang="en-US" altLang="en-US"/>
              <a:t> 	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/>
              <a:t>Prayer IS developmental…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/>
              <a:t>Young children can be shown how to have a simple conversation with Jesus, the Blessed Mother or a favorite saint. They need to learn the simple memorized prayer of our tradition, such as the Hail Mary and Our Father.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/>
              <a:t>Older students should be able to recite the Creed and be taught to pray and journal using scripture.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/>
              <a:t>Check with your DRE/CRE/YM for your parish RE program requirements</a:t>
            </a:r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b="1"/>
              <a:t>3. ENTER AND READ</a:t>
            </a:r>
            <a:r>
              <a:rPr lang="en-US" altLang="en-US"/>
              <a:t>	</a:t>
            </a:r>
          </a:p>
          <a:p>
            <a:pPr>
              <a:lnSpc>
                <a:spcPct val="80000"/>
              </a:lnSpc>
            </a:pPr>
            <a:r>
              <a:rPr lang="en-US" altLang="en-US"/>
              <a:t>Whenever possible, involve the children in planning and executing prayer services. This helps them “own” the experience.</a:t>
            </a:r>
          </a:p>
          <a:p>
            <a:pPr>
              <a:lnSpc>
                <a:spcPct val="80000"/>
              </a:lnSpc>
            </a:pPr>
            <a:endParaRPr lang="en-US" altLang="en-US" sz="800"/>
          </a:p>
          <a:p>
            <a:pPr>
              <a:lnSpc>
                <a:spcPct val="80000"/>
              </a:lnSpc>
            </a:pPr>
            <a:r>
              <a:rPr lang="en-US" altLang="en-US" b="1"/>
              <a:t>4. ENTER AND READ</a:t>
            </a:r>
            <a:endParaRPr lang="en-US" altLang="en-US"/>
          </a:p>
          <a:p>
            <a:pPr>
              <a:lnSpc>
                <a:spcPct val="80000"/>
              </a:lnSpc>
            </a:pPr>
            <a:r>
              <a:rPr lang="en-US" altLang="en-US"/>
              <a:t>Vary the prayer experiences; Use vocal prayer, meditation, spontaneous or traditional prayer. Try prayers using scripture, music, art, or other media…</a:t>
            </a:r>
          </a:p>
          <a:p>
            <a:pPr>
              <a:lnSpc>
                <a:spcPct val="80000"/>
              </a:lnSpc>
            </a:pPr>
            <a:endParaRPr lang="en-US" altLang="en-US" sz="800" b="1"/>
          </a:p>
          <a:p>
            <a:pPr>
              <a:lnSpc>
                <a:spcPct val="80000"/>
              </a:lnSpc>
            </a:pPr>
            <a:r>
              <a:rPr lang="en-US" altLang="en-US" b="1"/>
              <a:t>5. QUESTIONS???</a:t>
            </a:r>
          </a:p>
          <a:p>
            <a:pPr>
              <a:lnSpc>
                <a:spcPct val="80000"/>
              </a:lnSpc>
            </a:pPr>
            <a:endParaRPr lang="en-US" altLang="en-US" b="1"/>
          </a:p>
          <a:p>
            <a:pPr>
              <a:lnSpc>
                <a:spcPct val="80000"/>
              </a:lnSpc>
            </a:pPr>
            <a:r>
              <a:rPr lang="en-US" altLang="en-US" b="1"/>
              <a:t>6. GO TO NEXT SLIDE</a:t>
            </a:r>
            <a:endParaRPr lang="en-US" altLang="en-US"/>
          </a:p>
          <a:p>
            <a:pPr>
              <a:lnSpc>
                <a:spcPct val="8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62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1pPr>
            <a:lvl2pPr marL="727645" indent="-279864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2pPr>
            <a:lvl3pPr marL="1119454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3pPr>
            <a:lvl4pPr marL="1567236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4pPr>
            <a:lvl5pPr marL="2015018" indent="-223891" defTabSz="906447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Arial" charset="0"/>
              </a:defRPr>
            </a:lvl5pPr>
            <a:lvl6pPr marL="2462799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6pPr>
            <a:lvl7pPr marL="2910581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7pPr>
            <a:lvl8pPr marL="3358363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8pPr>
            <a:lvl9pPr marL="3806144" indent="-223891" defTabSz="906447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D79323B-B413-4C61-AF5A-5BA3BD254244}" type="slidenum">
              <a:rPr kumimoji="0" lang="en-US" altLang="en-US" sz="1200">
                <a:latin typeface="Arial Black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n-US" sz="1200">
              <a:latin typeface="Arial Black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Explain – We have already modeled several kinds of prayer today that you can adapt and use with students of all ages:</a:t>
            </a:r>
          </a:p>
          <a:p>
            <a:endParaRPr lang="en-US" altLang="en-US"/>
          </a:p>
          <a:p>
            <a:r>
              <a:rPr lang="en-US" altLang="en-US"/>
              <a:t>1.  </a:t>
            </a:r>
            <a:r>
              <a:rPr lang="en-US" altLang="en-US" b="1" u="sng"/>
              <a:t>Our opening prayer</a:t>
            </a:r>
            <a:r>
              <a:rPr lang="en-US" altLang="en-US"/>
              <a:t> – (refer to either the spontaneous invocation prayer or to the one you read together)</a:t>
            </a:r>
          </a:p>
          <a:p>
            <a:r>
              <a:rPr lang="en-US" altLang="en-US"/>
              <a:t>2.  </a:t>
            </a:r>
            <a:r>
              <a:rPr lang="en-US" altLang="en-US" b="1" u="sng"/>
              <a:t>Praying with Scripture</a:t>
            </a:r>
            <a:r>
              <a:rPr lang="en-US" altLang="en-US"/>
              <a:t> – the meditation on the call of the disciples  - based on Dominican traditional prayer</a:t>
            </a:r>
          </a:p>
          <a:p>
            <a:r>
              <a:rPr lang="en-US" altLang="en-US"/>
              <a:t>3. </a:t>
            </a:r>
            <a:r>
              <a:rPr lang="en-US" altLang="en-US" b="1" u="sng"/>
              <a:t>The Guided Meditation and journaling</a:t>
            </a:r>
            <a:r>
              <a:rPr lang="en-US" altLang="en-US"/>
              <a:t> – based on Ignatian traditional prayer</a:t>
            </a:r>
          </a:p>
          <a:p>
            <a:endParaRPr lang="en-US" altLang="en-US"/>
          </a:p>
          <a:p>
            <a:r>
              <a:rPr lang="en-US" altLang="en-US"/>
              <a:t>ALL of these methods can be used with your students. We will explore more methods of prayer throughout our time together today. </a:t>
            </a:r>
          </a:p>
          <a:p>
            <a:r>
              <a:rPr lang="en-US" altLang="en-US"/>
              <a:t>You can learn more about prayer traditions by looking at the appendix to the Faith Formation Curriculum on prayer which is on the DOJ/REO website.</a:t>
            </a:r>
          </a:p>
          <a:p>
            <a:endParaRPr lang="en-US" altLang="en-US"/>
          </a:p>
          <a:p>
            <a:r>
              <a:rPr lang="en-US" altLang="en-US"/>
              <a:t>4. Now, let us use yet another type – </a:t>
            </a:r>
            <a:r>
              <a:rPr lang="en-US" altLang="en-US" b="1"/>
              <a:t>prayer using movement and music</a:t>
            </a:r>
            <a:r>
              <a:rPr lang="en-US" altLang="en-US"/>
              <a:t> – the text here is a Native American Prayer, adapted for liturgical use by David Haas, Notice that the last verse about Christ is similar to the Breastplate of St. Patrick from our Irish Catholic tradition.</a:t>
            </a:r>
          </a:p>
          <a:p>
            <a:endParaRPr lang="en-US" altLang="en-US"/>
          </a:p>
          <a:p>
            <a:r>
              <a:rPr lang="en-US" altLang="en-US"/>
              <a:t>Have them stand and do the Peace Prayer – (music is from the Gather Hymnal if you need it)</a:t>
            </a:r>
          </a:p>
          <a:p>
            <a:r>
              <a:rPr lang="en-US" altLang="en-US" b="1" i="1"/>
              <a:t>Movements – with each line: </a:t>
            </a:r>
          </a:p>
          <a:p>
            <a:r>
              <a:rPr lang="en-US" altLang="en-US"/>
              <a:t>Peace before us –hands out in front, palms up</a:t>
            </a:r>
          </a:p>
          <a:p>
            <a:r>
              <a:rPr lang="en-US" altLang="en-US"/>
              <a:t>Peace behind us – hands move to sides, then rear, palms still up</a:t>
            </a:r>
          </a:p>
          <a:p>
            <a:r>
              <a:rPr lang="en-US" altLang="en-US"/>
              <a:t>Peace under our feet – hands gesture down toward feet, palms up</a:t>
            </a:r>
          </a:p>
          <a:p>
            <a:r>
              <a:rPr lang="en-US" altLang="en-US"/>
              <a:t>Peace within us – cross hands over chest</a:t>
            </a:r>
          </a:p>
          <a:p>
            <a:r>
              <a:rPr lang="en-US" altLang="en-US"/>
              <a:t>Peace over us – hands over head, fingers of each hand touch</a:t>
            </a:r>
          </a:p>
          <a:p>
            <a:r>
              <a:rPr lang="en-US" altLang="en-US"/>
              <a:t>Let all around us be peace - right, then left arm gestures down and outward to waist level, palms up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1273" y="1599640"/>
            <a:ext cx="4045239" cy="4527176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F3DB6-C155-43C6-9A00-94672002E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5139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6538"/>
            <a:ext cx="784802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 dirty="0" smtClean="0"/>
              <a:t>LITURGICAL CATECHESIS</a:t>
            </a:r>
            <a:r>
              <a:rPr lang="en-US" altLang="en-US" sz="5400" b="1" dirty="0"/>
              <a:t/>
            </a:r>
            <a:br>
              <a:rPr lang="en-US" altLang="en-US" sz="5400" b="1" dirty="0"/>
            </a:br>
            <a:r>
              <a:rPr lang="en-US" altLang="en-US" sz="5400" b="1" dirty="0" smtClean="0"/>
              <a:t>AND PRAYER</a:t>
            </a:r>
            <a:endParaRPr lang="en-US" altLang="en-US" sz="5400" b="1" dirty="0"/>
          </a:p>
        </p:txBody>
      </p:sp>
      <p:pic>
        <p:nvPicPr>
          <p:cNvPr id="31747" name="Picture 3" descr="Kids%20row%20pr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5254625" cy="30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Dunn_PrayerTable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79538"/>
            <a:ext cx="3276600" cy="41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500" y="260284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Joyce Donahue</a:t>
            </a:r>
          </a:p>
          <a:p>
            <a:r>
              <a:rPr lang="en-US" b="1" dirty="0" smtClean="0"/>
              <a:t>Religious Education Office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59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15637" y="295556"/>
            <a:ext cx="8229023" cy="1143000"/>
          </a:xfrm>
        </p:spPr>
        <p:txBody>
          <a:bodyPr/>
          <a:lstStyle/>
          <a:p>
            <a:r>
              <a:rPr lang="en-US" altLang="en-US" b="1" smtClean="0"/>
              <a:t>Liturgical Prayer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411941"/>
            <a:ext cx="7342909" cy="4099343"/>
          </a:xfrm>
          <a:prstGeom prst="rect">
            <a:avLst/>
          </a:prstGeom>
          <a:noFill/>
        </p:spPr>
        <p:txBody>
          <a:bodyPr lIns="82058" tIns="41029" rIns="82058" bIns="41029">
            <a:spAutoFit/>
          </a:bodyPr>
          <a:lstStyle/>
          <a:p>
            <a:pPr marL="307718" indent="-307718">
              <a:buFont typeface="Arial" panose="020B0604020202020204" pitchFamily="34" charset="0"/>
              <a:buChar char="•"/>
              <a:defRPr/>
            </a:pPr>
            <a:r>
              <a:rPr lang="en-US" sz="2900" b="1" dirty="0">
                <a:latin typeface="Arial" panose="020B0604020202020204" pitchFamily="34" charset="0"/>
              </a:rPr>
              <a:t>Helps reinforce Catholic identity</a:t>
            </a:r>
          </a:p>
          <a:p>
            <a:pPr eaLnBrk="1" hangingPunct="1">
              <a:defRPr/>
            </a:pPr>
            <a:endParaRPr lang="en-US" sz="2900" b="1" dirty="0">
              <a:latin typeface="Arial" panose="020B0604020202020204" pitchFamily="34" charset="0"/>
            </a:endParaRPr>
          </a:p>
          <a:p>
            <a:pPr marL="307718" indent="-307718">
              <a:buFont typeface="Arial" panose="020B0604020202020204" pitchFamily="34" charset="0"/>
              <a:buChar char="•"/>
              <a:defRPr/>
            </a:pPr>
            <a:r>
              <a:rPr lang="en-US" sz="2900" b="1" dirty="0">
                <a:latin typeface="Arial" panose="020B0604020202020204" pitchFamily="34" charset="0"/>
              </a:rPr>
              <a:t>Forms children and youth for the Mass</a:t>
            </a:r>
          </a:p>
          <a:p>
            <a:pPr eaLnBrk="1" hangingPunct="1">
              <a:defRPr/>
            </a:pPr>
            <a:endParaRPr lang="en-US" sz="2900" b="1" dirty="0">
              <a:latin typeface="Arial" panose="020B0604020202020204" pitchFamily="34" charset="0"/>
            </a:endParaRPr>
          </a:p>
          <a:p>
            <a:pPr marL="307718" indent="-307718">
              <a:buFont typeface="Arial" panose="020B0604020202020204" pitchFamily="34" charset="0"/>
              <a:buChar char="•"/>
              <a:defRPr/>
            </a:pPr>
            <a:r>
              <a:rPr lang="en-US" sz="2900" b="1" dirty="0">
                <a:latin typeface="Arial" panose="020B0604020202020204" pitchFamily="34" charset="0"/>
              </a:rPr>
              <a:t>Uses symbols, ritual, </a:t>
            </a:r>
          </a:p>
          <a:p>
            <a:pPr eaLnBrk="1" hangingPunct="1">
              <a:defRPr/>
            </a:pPr>
            <a:r>
              <a:rPr lang="en-US" sz="2900" b="1" dirty="0">
                <a:latin typeface="Arial" panose="020B0604020202020204" pitchFamily="34" charset="0"/>
              </a:rPr>
              <a:t>    connections to the </a:t>
            </a:r>
          </a:p>
          <a:p>
            <a:pPr eaLnBrk="1" hangingPunct="1">
              <a:defRPr/>
            </a:pPr>
            <a:r>
              <a:rPr lang="en-US" sz="2900" b="1" dirty="0">
                <a:latin typeface="Arial" panose="020B0604020202020204" pitchFamily="34" charset="0"/>
              </a:rPr>
              <a:t>    Liturgical Year and </a:t>
            </a:r>
          </a:p>
          <a:p>
            <a:pPr eaLnBrk="1" hangingPunct="1">
              <a:defRPr/>
            </a:pPr>
            <a:r>
              <a:rPr lang="en-US" sz="2900" b="1" dirty="0">
                <a:latin typeface="Arial" panose="020B0604020202020204" pitchFamily="34" charset="0"/>
              </a:rPr>
              <a:t>    readings from the </a:t>
            </a:r>
          </a:p>
          <a:p>
            <a:pPr eaLnBrk="1" hangingPunct="1">
              <a:defRPr/>
            </a:pPr>
            <a:r>
              <a:rPr lang="en-US" sz="2900" b="1" dirty="0">
                <a:latin typeface="Arial" panose="020B0604020202020204" pitchFamily="34" charset="0"/>
              </a:rPr>
              <a:t>    lectionary for Mass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6" y="2786063"/>
            <a:ext cx="3616614" cy="353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Create an Environment for Prayer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Create a physical setting that is comfortable and conducive to </a:t>
            </a:r>
            <a:r>
              <a:rPr lang="en-US" b="1" dirty="0" smtClean="0"/>
              <a:t>praying and learning about faith.</a:t>
            </a:r>
          </a:p>
          <a:p>
            <a:pPr lvl="0"/>
            <a:r>
              <a:rPr lang="en-US" b="1" dirty="0" smtClean="0"/>
              <a:t>Consider reserving one special area of the room as “sacred space” where children can gather for prayer and religion class</a:t>
            </a:r>
          </a:p>
          <a:p>
            <a:pPr lvl="0"/>
            <a:r>
              <a:rPr lang="en-US" b="1" dirty="0" smtClean="0"/>
              <a:t>Use visual cues for seasons and symbols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229721"/>
            <a:ext cx="6781800" cy="1383926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Prayer Table or “Focus”</a:t>
            </a:r>
          </a:p>
        </p:txBody>
      </p:sp>
      <p:pic>
        <p:nvPicPr>
          <p:cNvPr id="34819" name="Picture 2" descr="http://www.catechist.com/blog/uploads/handbook-Mar1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613647"/>
            <a:ext cx="4017818" cy="38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 descr="AtriumMaterialsKids-010.jpg"/>
          <p:cNvPicPr>
            <a:picLocks noChangeAspect="1"/>
          </p:cNvPicPr>
          <p:nvPr/>
        </p:nvPicPr>
        <p:blipFill>
          <a:blip r:embed="rId4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b="14529"/>
          <a:stretch>
            <a:fillRect/>
          </a:stretch>
        </p:blipFill>
        <p:spPr bwMode="auto">
          <a:xfrm>
            <a:off x="4364182" y="3429000"/>
            <a:ext cx="4378614" cy="30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Only Have a Little Space?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/>
          <a:stretch/>
        </p:blipFill>
        <p:spPr>
          <a:xfrm rot="5400000">
            <a:off x="1973248" y="2392207"/>
            <a:ext cx="5029201" cy="31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What NOT to do with a Prayer Space….</a:t>
            </a:r>
          </a:p>
        </p:txBody>
      </p:sp>
      <p:pic>
        <p:nvPicPr>
          <p:cNvPr id="36867" name="Picture 4" descr="year_1_prayer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r="5869" b="8537"/>
          <a:stretch>
            <a:fillRect/>
          </a:stretch>
        </p:blipFill>
        <p:spPr bwMode="auto">
          <a:xfrm>
            <a:off x="1246909" y="1815353"/>
            <a:ext cx="6580909" cy="47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the Lectionary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9" y="1417638"/>
            <a:ext cx="2111670" cy="2790031"/>
          </a:xfrm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Sunday (Cycles A, B, and C)</a:t>
            </a:r>
          </a:p>
          <a:p>
            <a:pPr algn="ctr"/>
            <a:r>
              <a:rPr lang="en-US" sz="2400" b="1" dirty="0" smtClean="0"/>
              <a:t>Weekday</a:t>
            </a:r>
          </a:p>
          <a:p>
            <a:pPr algn="ctr"/>
            <a:r>
              <a:rPr lang="en-US" sz="2400" b="1" dirty="0" smtClean="0"/>
              <a:t>Ritual Masses (Confirmation, for example)</a:t>
            </a:r>
            <a:endParaRPr lang="en-US" sz="2400" b="1" dirty="0"/>
          </a:p>
          <a:p>
            <a:pPr algn="ctr"/>
            <a:r>
              <a:rPr lang="en-US" sz="2400" b="1" dirty="0" smtClean="0"/>
              <a:t>Or, find them online at usccb.org/readings</a:t>
            </a:r>
          </a:p>
          <a:p>
            <a:pPr algn="ctr"/>
            <a:r>
              <a:rPr lang="en-US" sz="2400" b="1" dirty="0" smtClean="0"/>
              <a:t>(be sure to place in a nice folder or binder if not using a ritual book)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91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Ritual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3303854"/>
                <a:gridCol w="4925746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US" i="1">
                        <a:effectLst/>
                      </a:endParaRPr>
                    </a:p>
                  </a:txBody>
                  <a:tcPr marR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122CC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2" r="4420"/>
          <a:stretch/>
        </p:blipFill>
        <p:spPr>
          <a:xfrm>
            <a:off x="4196918" y="2201107"/>
            <a:ext cx="4496001" cy="3370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685582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cs typeface="Arial" pitchFamily="34" charset="0"/>
              </a:rPr>
              <a:t>rit·u·al</a:t>
            </a:r>
            <a:r>
              <a:rPr lang="en-US" altLang="en-US" sz="2800" b="1" dirty="0">
                <a:cs typeface="Arial" pitchFamily="34" charset="0"/>
              </a:rPr>
              <a:t>  </a:t>
            </a:r>
            <a:r>
              <a:rPr lang="en-US" altLang="en-US" sz="2800" b="1" dirty="0" smtClean="0">
                <a:cs typeface="Arial" pitchFamily="34" charset="0"/>
              </a:rPr>
              <a:t>ˈ</a:t>
            </a:r>
            <a:r>
              <a:rPr lang="en-US" altLang="en-US" sz="2800" b="1" dirty="0" err="1">
                <a:cs typeface="Arial" pitchFamily="34" charset="0"/>
              </a:rPr>
              <a:t>riCHo͞oəl</a:t>
            </a:r>
            <a:r>
              <a:rPr lang="en-US" altLang="en-US" sz="2800" b="1" dirty="0">
                <a:cs typeface="Arial" pitchFamily="34" charset="0"/>
              </a:rPr>
              <a:t>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cs typeface="Arial" pitchFamily="34" charset="0"/>
              </a:rPr>
              <a:t>noun</a:t>
            </a:r>
            <a:endParaRPr lang="en-US" altLang="en-US" sz="2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>
                <a:cs typeface="Arial" pitchFamily="34" charset="0"/>
              </a:rPr>
              <a:t>1.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itchFamily="34" charset="0"/>
              </a:rPr>
              <a:t>a religious or solemn ceremony consisting of a series of actions performed according to a prescribed order.  </a:t>
            </a:r>
          </a:p>
        </p:txBody>
      </p:sp>
    </p:spTree>
    <p:extLst>
      <p:ext uri="{BB962C8B-B14F-4D97-AF65-F5344CB8AC3E}">
        <p14:creationId xmlns:p14="http://schemas.microsoft.com/office/powerpoint/2010/main" val="2031636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Music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553200" cy="3429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Use music from</a:t>
            </a:r>
          </a:p>
          <a:p>
            <a:r>
              <a:rPr lang="en-US" sz="2800" b="1" dirty="0" smtClean="0"/>
              <a:t>Your textbook’s accompanying CD</a:t>
            </a:r>
          </a:p>
          <a:p>
            <a:r>
              <a:rPr lang="en-US" sz="2800" b="1" dirty="0" smtClean="0"/>
              <a:t>Other CD’s of Catholic music for kids</a:t>
            </a:r>
          </a:p>
          <a:p>
            <a:r>
              <a:rPr lang="en-US" sz="2800" b="1" dirty="0" smtClean="0"/>
              <a:t>Songs your parish sings at Mass</a:t>
            </a:r>
          </a:p>
          <a:p>
            <a:r>
              <a:rPr lang="en-US" sz="2800" b="1" dirty="0" smtClean="0"/>
              <a:t>Quiet instrumental music</a:t>
            </a:r>
          </a:p>
          <a:p>
            <a:r>
              <a:rPr lang="en-US" sz="2800" b="1" dirty="0" smtClean="0"/>
              <a:t>Christian praise music based on scripture (watch the theology)</a:t>
            </a:r>
            <a:endParaRPr lang="en-US" sz="2800" b="1" dirty="0"/>
          </a:p>
        </p:txBody>
      </p:sp>
      <p:pic>
        <p:nvPicPr>
          <p:cNvPr id="14338" name="Picture 2" descr="C:\Users\joyced\AppData\Local\Microsoft\Windows\Temporary Internet Files\Content.IE5\UI0LF6MV\MC9000961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17839"/>
            <a:ext cx="2995188" cy="26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02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071" y="295923"/>
            <a:ext cx="739139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Prayer With </a:t>
            </a:r>
            <a:r>
              <a:rPr lang="en-US" altLang="en-US" b="1" dirty="0"/>
              <a:t>C</a:t>
            </a:r>
            <a:r>
              <a:rPr lang="en-US" altLang="en-US" b="1" dirty="0" smtClean="0"/>
              <a:t>hildren &amp; Youth</a:t>
            </a:r>
          </a:p>
        </p:txBody>
      </p:sp>
      <p:graphicFrame>
        <p:nvGraphicFramePr>
          <p:cNvPr id="5325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961063" y="1851025"/>
          <a:ext cx="1909762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4" imgW="1831543" imgH="1794053" progId="MS_ClipArt_Gallery.5">
                  <p:embed/>
                </p:oleObj>
              </mc:Choice>
              <mc:Fallback>
                <p:oleObj name="Clip" r:id="rId4" imgW="1831543" imgH="1794053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1851025"/>
                        <a:ext cx="1909762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040535" y="3227294"/>
            <a:ext cx="5817465" cy="9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latin typeface="Tahoma" charset="0"/>
              </a:rPr>
              <a:t>Involve the students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latin typeface="Tahoma" charset="0"/>
              </a:rPr>
              <a:t>planning prayer experiences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69819" y="5647765"/>
            <a:ext cx="6185477" cy="52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latin typeface="Tahoma" charset="0"/>
              </a:rPr>
              <a:t>Use many different prayer types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40535" y="1949824"/>
            <a:ext cx="5082886" cy="9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00" b="1">
                <a:latin typeface="Tahoma" charset="0"/>
              </a:rPr>
              <a:t>Pray at their appropriate level of understanding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1108364" y="4437529"/>
            <a:ext cx="7135091" cy="42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200">
              <a:latin typeface="Tahoma" charset="0"/>
            </a:endParaRP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969818" y="4504765"/>
            <a:ext cx="6996545" cy="9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900" b="1">
                <a:latin typeface="Tahoma" charset="0"/>
              </a:rPr>
              <a:t>When possible, use experiences that speak to the culture of the students</a:t>
            </a:r>
          </a:p>
        </p:txBody>
      </p:sp>
    </p:spTree>
    <p:extLst>
      <p:ext uri="{BB962C8B-B14F-4D97-AF65-F5344CB8AC3E}">
        <p14:creationId xmlns:p14="http://schemas.microsoft.com/office/powerpoint/2010/main" val="5719799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Peace Prayer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39092" y="1411942"/>
            <a:ext cx="7364557" cy="37637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Peace before 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Peace behind 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Peace under our feet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Peace within 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Peace over 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Let all around us be peace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900" b="1"/>
              <a:t>(additional verses: Love… Christ…)</a:t>
            </a:r>
          </a:p>
        </p:txBody>
      </p:sp>
    </p:spTree>
    <p:extLst>
      <p:ext uri="{BB962C8B-B14F-4D97-AF65-F5344CB8AC3E}">
        <p14:creationId xmlns:p14="http://schemas.microsoft.com/office/powerpoint/2010/main" val="20293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Liturgical Catechesis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/>
              <a:t>"Catechesis is intrinsically bound to every liturgical and sacramental action" </a:t>
            </a:r>
            <a:r>
              <a:rPr lang="en-US" dirty="0" smtClean="0"/>
              <a:t>( General Directory for Catechesis, 60</a:t>
            </a:r>
            <a:r>
              <a:rPr lang="en-US" dirty="0"/>
              <a:t>) 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Catechesis FOR the Liturgy – how we prepare people to celebrate liturgy and sacraments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Catechesis FROM the Liturgy – what we learn from the experience of the celebration. The liturgy </a:t>
            </a:r>
            <a:r>
              <a:rPr lang="en-US" dirty="0"/>
              <a:t>is  “the privileged place for catechizing the People of God" (Catechism of the Catholic Church, 1074). </a:t>
            </a:r>
          </a:p>
        </p:txBody>
      </p:sp>
    </p:spTree>
    <p:extLst>
      <p:ext uri="{BB962C8B-B14F-4D97-AF65-F5344CB8AC3E}">
        <p14:creationId xmlns:p14="http://schemas.microsoft.com/office/powerpoint/2010/main" val="18597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Pray and Teach with Joy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Help your learners to experience Catholic faith and community as </a:t>
            </a:r>
            <a:r>
              <a:rPr lang="en-US" b="1" i="1" dirty="0"/>
              <a:t>good news</a:t>
            </a:r>
            <a:r>
              <a:rPr lang="en-US" b="1" dirty="0"/>
              <a:t>. We learn more when there is humor and hope, enthusiasm and joy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2"/>
          <a:stretch/>
        </p:blipFill>
        <p:spPr>
          <a:xfrm>
            <a:off x="3048000" y="3316143"/>
            <a:ext cx="5234937" cy="29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Liturgy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Word</a:t>
            </a:r>
          </a:p>
          <a:p>
            <a:pPr marL="36576" indent="0">
              <a:buNone/>
            </a:pPr>
            <a:r>
              <a:rPr lang="en-US" dirty="0" smtClean="0"/>
              <a:t>Sacrament</a:t>
            </a:r>
          </a:p>
          <a:p>
            <a:pPr marL="36576" indent="0">
              <a:buNone/>
            </a:pPr>
            <a:r>
              <a:rPr lang="en-US" dirty="0" smtClean="0"/>
              <a:t>Symbols</a:t>
            </a:r>
          </a:p>
          <a:p>
            <a:pPr marL="36576" indent="0">
              <a:buNone/>
            </a:pPr>
            <a:r>
              <a:rPr lang="en-US" dirty="0" smtClean="0"/>
              <a:t>Gestures &amp; Actions</a:t>
            </a:r>
          </a:p>
          <a:p>
            <a:pPr marL="36576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16428"/>
            <a:ext cx="2819400" cy="257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32487"/>
            <a:ext cx="3385750" cy="152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/>
          <a:stretch/>
        </p:blipFill>
        <p:spPr>
          <a:xfrm>
            <a:off x="3581400" y="1600200"/>
            <a:ext cx="1457559" cy="1693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61" y="1277279"/>
            <a:ext cx="2133600" cy="31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Incorporating Liturgical Catechesis…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05400"/>
            <a:ext cx="7467600" cy="1219200"/>
          </a:xfrm>
        </p:spPr>
        <p:txBody>
          <a:bodyPr/>
          <a:lstStyle/>
          <a:p>
            <a:pPr marL="36576" indent="0">
              <a:buNone/>
            </a:pPr>
            <a:r>
              <a:rPr lang="en-US" b="1" dirty="0" smtClean="0"/>
              <a:t>Not just in teaching about Catholic faith, but in the Catholic way we pray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37930"/>
            <a:ext cx="4835842" cy="32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Catechist as Leader of Prayer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531716"/>
            <a:ext cx="4004569" cy="26592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31" y="2836718"/>
            <a:ext cx="2623269" cy="23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19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 A Person of Prayer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1746520"/>
            <a:ext cx="4800600" cy="39624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Pray </a:t>
            </a:r>
            <a:r>
              <a:rPr lang="en-US" b="1" dirty="0"/>
              <a:t>for your children, your </a:t>
            </a:r>
            <a:r>
              <a:rPr lang="en-US" b="1" dirty="0" smtClean="0"/>
              <a:t>family </a:t>
            </a:r>
            <a:r>
              <a:rPr lang="en-US" b="1" dirty="0"/>
              <a:t>… and for </a:t>
            </a:r>
            <a:r>
              <a:rPr lang="en-US" b="1" i="1" dirty="0"/>
              <a:t>yourself</a:t>
            </a:r>
            <a:r>
              <a:rPr lang="en-US" b="1" dirty="0"/>
              <a:t>.  </a:t>
            </a:r>
            <a:endParaRPr lang="en-US" b="1" dirty="0" smtClean="0"/>
          </a:p>
          <a:p>
            <a:pPr lvl="0"/>
            <a:r>
              <a:rPr lang="en-US" b="1" dirty="0" smtClean="0"/>
              <a:t>Take </a:t>
            </a:r>
            <a:r>
              <a:rPr lang="en-US" b="1" dirty="0"/>
              <a:t>time for stillness </a:t>
            </a:r>
            <a:r>
              <a:rPr lang="en-US" b="1" dirty="0" smtClean="0"/>
              <a:t>and </a:t>
            </a:r>
            <a:r>
              <a:rPr lang="en-US" b="1" dirty="0"/>
              <a:t>silence with God. </a:t>
            </a:r>
            <a:endParaRPr lang="en-US" b="1" dirty="0" smtClean="0"/>
          </a:p>
          <a:p>
            <a:pPr lvl="0"/>
            <a:r>
              <a:rPr lang="en-US" b="1" dirty="0" smtClean="0"/>
              <a:t>Participate </a:t>
            </a:r>
            <a:r>
              <a:rPr lang="en-US" b="1" dirty="0"/>
              <a:t>in the life of your </a:t>
            </a:r>
            <a:r>
              <a:rPr lang="en-US" b="1" dirty="0" smtClean="0"/>
              <a:t>parish</a:t>
            </a:r>
            <a:r>
              <a:rPr lang="en-US" b="1" dirty="0"/>
              <a:t>, especially in Sunday </a:t>
            </a:r>
            <a:r>
              <a:rPr lang="en-US" b="1" dirty="0" smtClean="0"/>
              <a:t>Eucharist.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8718"/>
            <a:ext cx="3352800" cy="42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Listen to Your Students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Listen </a:t>
            </a:r>
            <a:r>
              <a:rPr lang="en-US" b="1" dirty="0"/>
              <a:t>to and take to heart the significant things going on in students’ lives.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64902"/>
            <a:ext cx="5471946" cy="29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Pray for Them, Too!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114800" cy="3962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Keep a copy of your student roster in your personal prayer space and pray daily for each one by name. </a:t>
            </a:r>
          </a:p>
          <a:p>
            <a:pPr marL="0" indent="0" algn="ctr">
              <a:buNone/>
            </a:pPr>
            <a:r>
              <a:rPr lang="en-US" b="1" dirty="0" smtClean="0"/>
              <a:t>(Especially for the most “difficult” ones!)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99334"/>
            <a:ext cx="2832131" cy="3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Praying Well with Children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Dedicate </a:t>
            </a:r>
            <a:r>
              <a:rPr lang="en-US" sz="2800" b="1" dirty="0"/>
              <a:t>sufficient time and quality </a:t>
            </a:r>
            <a:endParaRPr lang="en-US" sz="2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Incorporate </a:t>
            </a:r>
            <a:r>
              <a:rPr lang="en-US" sz="2800" b="1" dirty="0"/>
              <a:t>a liturgical </a:t>
            </a:r>
            <a:r>
              <a:rPr lang="en-US" sz="2800" b="1" dirty="0" smtClean="0"/>
              <a:t>dimension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Allow them to participate in </a:t>
            </a:r>
            <a:r>
              <a:rPr lang="en-US" sz="2800" b="1" dirty="0" smtClean="0"/>
              <a:t>substantial, creative </a:t>
            </a:r>
            <a:r>
              <a:rPr lang="en-US" sz="2800" b="1" dirty="0"/>
              <a:t>ways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Give them the opportunity to encounter the sacred up close…incorporate a meditative silence, involve special items (both explicitly religious and not) from their families, etc.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Provide experiences designed to foster a living and personal relationship with God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00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302</TotalTime>
  <Words>1178</Words>
  <Application>Microsoft Office PowerPoint</Application>
  <PresentationFormat>On-screen Show (4:3)</PresentationFormat>
  <Paragraphs>154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Tahoma</vt:lpstr>
      <vt:lpstr>Wingdings 2</vt:lpstr>
      <vt:lpstr>Technic</vt:lpstr>
      <vt:lpstr>Clip</vt:lpstr>
      <vt:lpstr>LITURGICAL CATECHESIS AND PRAYER</vt:lpstr>
      <vt:lpstr>Liturgical Catechesis</vt:lpstr>
      <vt:lpstr>Elements of the Liturgy</vt:lpstr>
      <vt:lpstr>Incorporating Liturgical Catechesis…</vt:lpstr>
      <vt:lpstr>Catechist as Leader of Prayer</vt:lpstr>
      <vt:lpstr>Be A Person of Prayer</vt:lpstr>
      <vt:lpstr>Listen to Your Students</vt:lpstr>
      <vt:lpstr>And Pray for Them, Too!</vt:lpstr>
      <vt:lpstr>Praying Well with Children</vt:lpstr>
      <vt:lpstr>Liturgical Prayer </vt:lpstr>
      <vt:lpstr>Create an Environment for Prayer</vt:lpstr>
      <vt:lpstr>Prayer Table or “Focus”</vt:lpstr>
      <vt:lpstr>Only Have a Little Space?</vt:lpstr>
      <vt:lpstr>What NOT to do with a Prayer Space….</vt:lpstr>
      <vt:lpstr>Using the Lectionary</vt:lpstr>
      <vt:lpstr>Using Ritual</vt:lpstr>
      <vt:lpstr>Using Music</vt:lpstr>
      <vt:lpstr>Prayer With Children &amp; Youth</vt:lpstr>
      <vt:lpstr>Peace Prayer</vt:lpstr>
      <vt:lpstr>Pray and Teach with Joy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Donahue</dc:creator>
  <cp:lastModifiedBy>Joyce Donahue</cp:lastModifiedBy>
  <cp:revision>27</cp:revision>
  <dcterms:created xsi:type="dcterms:W3CDTF">2006-08-16T00:00:00Z</dcterms:created>
  <dcterms:modified xsi:type="dcterms:W3CDTF">2014-08-04T23:48:13Z</dcterms:modified>
</cp:coreProperties>
</file>