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5" r:id="rId16"/>
    <p:sldId id="266" r:id="rId17"/>
    <p:sldId id="267" r:id="rId18"/>
    <p:sldId id="26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00CCB0-D4C7-4FE8-8D5E-5C34D94046D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542428-48AF-4C6D-9DD6-65FE06040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donliturgy\Desktop\Holy%20Water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heliturgicalcatechist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Liturgy &amp; Catechesis</a:t>
            </a:r>
            <a:br>
              <a:rPr lang="en-US" b="1" dirty="0" smtClean="0"/>
            </a:br>
            <a:r>
              <a:rPr lang="en-US" b="1" dirty="0" err="1" smtClean="0"/>
              <a:t>Liturgia</a:t>
            </a:r>
            <a:r>
              <a:rPr lang="en-US" b="1" dirty="0" smtClean="0"/>
              <a:t> y </a:t>
            </a:r>
            <a:r>
              <a:rPr lang="en-US" b="1" dirty="0" err="1" smtClean="0"/>
              <a:t>catequesis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17120"/>
          </a:xfrm>
        </p:spPr>
        <p:txBody>
          <a:bodyPr>
            <a:normAutofit/>
          </a:bodyPr>
          <a:lstStyle/>
          <a:p>
            <a:r>
              <a:rPr lang="en-US" b="1" dirty="0" smtClean="0"/>
              <a:t>Joyce Donahue</a:t>
            </a:r>
          </a:p>
          <a:p>
            <a:r>
              <a:rPr lang="en-US" sz="2800" b="1" dirty="0" smtClean="0"/>
              <a:t>Diocese of Joliet Religious Education Office</a:t>
            </a:r>
          </a:p>
          <a:p>
            <a:r>
              <a:rPr lang="en-US" sz="2800" b="1" dirty="0" smtClean="0"/>
              <a:t>Catechist at </a:t>
            </a:r>
          </a:p>
          <a:p>
            <a:r>
              <a:rPr lang="en-US" sz="2800" b="1" dirty="0" smtClean="0"/>
              <a:t>St. John the Baptist Church, Joliet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“The Liturgical Catechist”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the 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eriod" startAt="4"/>
            </a:pPr>
            <a:r>
              <a:rPr lang="en-US" b="1" dirty="0" smtClean="0"/>
              <a:t>Communion Rite</a:t>
            </a:r>
          </a:p>
          <a:p>
            <a:pPr marL="578358" indent="-514350">
              <a:buNone/>
            </a:pPr>
            <a:r>
              <a:rPr lang="en-US" b="1" dirty="0" smtClean="0"/>
              <a:t>	Our Father (Padre </a:t>
            </a:r>
            <a:r>
              <a:rPr lang="en-US" b="1" dirty="0" err="1" smtClean="0"/>
              <a:t>nuestro</a:t>
            </a:r>
            <a:r>
              <a:rPr lang="en-US" b="1" dirty="0" smtClean="0"/>
              <a:t>)</a:t>
            </a:r>
          </a:p>
          <a:p>
            <a:pPr marL="578358" indent="-514350">
              <a:buNone/>
            </a:pPr>
            <a:r>
              <a:rPr lang="en-US" b="1" dirty="0" smtClean="0"/>
              <a:t>	Sign of Peace	</a:t>
            </a:r>
          </a:p>
          <a:p>
            <a:pPr marL="578358" indent="-514350">
              <a:buNone/>
            </a:pPr>
            <a:r>
              <a:rPr lang="en-US" b="1" dirty="0" smtClean="0"/>
              <a:t>	Lamb of God (Cordero de Dios)</a:t>
            </a:r>
          </a:p>
          <a:p>
            <a:pPr marL="578358" indent="-514350">
              <a:buNone/>
            </a:pPr>
            <a:r>
              <a:rPr lang="en-US" b="1" dirty="0" smtClean="0"/>
              <a:t>	Communion</a:t>
            </a:r>
          </a:p>
          <a:p>
            <a:pPr marL="578358" indent="-514350">
              <a:buNone/>
            </a:pPr>
            <a:r>
              <a:rPr lang="en-US" b="1" dirty="0" smtClean="0"/>
              <a:t>	Prayer after Communion (Thanksgiving)</a:t>
            </a:r>
          </a:p>
          <a:p>
            <a:pPr marL="578358" indent="-514350">
              <a:buNone/>
            </a:pPr>
            <a:r>
              <a:rPr lang="en-US" b="1" dirty="0" smtClean="0"/>
              <a:t>	</a:t>
            </a:r>
          </a:p>
          <a:p>
            <a:pPr marL="578358" indent="-514350">
              <a:buNone/>
            </a:pPr>
            <a:r>
              <a:rPr lang="en-US" b="1" dirty="0" smtClean="0"/>
              <a:t>		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the 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eriod" startAt="5"/>
            </a:pPr>
            <a:r>
              <a:rPr lang="en-US" b="1" dirty="0" smtClean="0"/>
              <a:t>Concluding Rites</a:t>
            </a:r>
          </a:p>
          <a:p>
            <a:pPr marL="578358" indent="-514350">
              <a:buNone/>
            </a:pPr>
            <a:r>
              <a:rPr lang="en-US" b="1" dirty="0" smtClean="0"/>
              <a:t>		Benediction (Blessing/</a:t>
            </a:r>
            <a:r>
              <a:rPr lang="en-US" b="1" dirty="0" err="1" smtClean="0"/>
              <a:t>Benedición</a:t>
            </a:r>
            <a:r>
              <a:rPr lang="en-US" b="1" dirty="0" smtClean="0"/>
              <a:t>)</a:t>
            </a:r>
          </a:p>
          <a:p>
            <a:pPr marL="578358" indent="-514350">
              <a:buNone/>
            </a:pPr>
            <a:r>
              <a:rPr lang="en-US" b="1" dirty="0" smtClean="0"/>
              <a:t>		Dismissal (sending forth/</a:t>
            </a:r>
            <a:r>
              <a:rPr lang="en-US" b="1" dirty="0" err="1" smtClean="0"/>
              <a:t>Despedida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Liturgical Year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LiturgicalCalend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446745"/>
            <a:ext cx="4920007" cy="495405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Prayer Table - Seasons</a:t>
            </a:r>
            <a:endParaRPr lang="en-US" b="1" dirty="0"/>
          </a:p>
        </p:txBody>
      </p:sp>
      <p:pic>
        <p:nvPicPr>
          <p:cNvPr id="4" name="Picture 2" descr="http://www.catechist.com/blog/uploads/handbook-Ma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" y="1447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triumMaterialsKids-010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rcRect l="6349" b="14529"/>
          <a:stretch>
            <a:fillRect/>
          </a:stretch>
        </p:blipFill>
        <p:spPr bwMode="auto">
          <a:xfrm>
            <a:off x="4191000" y="3124200"/>
            <a:ext cx="4435475" cy="31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Symbols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Fire/candles</a:t>
            </a:r>
          </a:p>
          <a:p>
            <a:r>
              <a:rPr lang="en-US" dirty="0" smtClean="0"/>
              <a:t>Book of the Gospels </a:t>
            </a:r>
          </a:p>
          <a:p>
            <a:r>
              <a:rPr lang="en-US" dirty="0" smtClean="0"/>
              <a:t>Altar</a:t>
            </a:r>
          </a:p>
          <a:p>
            <a:r>
              <a:rPr lang="en-US" dirty="0" smtClean="0"/>
              <a:t>Bread and wine</a:t>
            </a:r>
          </a:p>
          <a:p>
            <a:r>
              <a:rPr lang="en-US" dirty="0" smtClean="0"/>
              <a:t>Oil </a:t>
            </a:r>
          </a:p>
          <a:p>
            <a:r>
              <a:rPr lang="en-US" dirty="0" smtClean="0"/>
              <a:t>Incense</a:t>
            </a:r>
          </a:p>
          <a:p>
            <a:endParaRPr lang="en-US" dirty="0"/>
          </a:p>
        </p:txBody>
      </p:sp>
      <p:pic>
        <p:nvPicPr>
          <p:cNvPr id="4" name="Picture 3" descr="pouring-bap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1000"/>
            <a:ext cx="3854153" cy="1909234"/>
          </a:xfrm>
          <a:prstGeom prst="rect">
            <a:avLst/>
          </a:prstGeom>
        </p:spPr>
      </p:pic>
      <p:pic>
        <p:nvPicPr>
          <p:cNvPr id="6" name="Picture 5" descr="100_0327.JPG"/>
          <p:cNvPicPr>
            <a:picLocks noChangeAspect="1"/>
          </p:cNvPicPr>
          <p:nvPr/>
        </p:nvPicPr>
        <p:blipFill>
          <a:blip r:embed="rId3" cstate="print"/>
          <a:srcRect l="30622" t="21531" r="20335" b="19458"/>
          <a:stretch>
            <a:fillRect/>
          </a:stretch>
        </p:blipFill>
        <p:spPr>
          <a:xfrm>
            <a:off x="5638800" y="2057400"/>
            <a:ext cx="3124200" cy="2819400"/>
          </a:xfrm>
          <a:prstGeom prst="rect">
            <a:avLst/>
          </a:prstGeom>
        </p:spPr>
      </p:pic>
      <p:pic>
        <p:nvPicPr>
          <p:cNvPr id="7" name="Picture 6" descr="breadwine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191000" y="4267200"/>
            <a:ext cx="2667000" cy="1786890"/>
          </a:xfrm>
          <a:prstGeom prst="rect">
            <a:avLst/>
          </a:prstGeom>
        </p:spPr>
      </p:pic>
      <p:pic>
        <p:nvPicPr>
          <p:cNvPr id="8" name="Picture 7" descr="bookofgospe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724400"/>
            <a:ext cx="145732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pic>
        <p:nvPicPr>
          <p:cNvPr id="6" name="Holy Wat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7401" y="1371600"/>
            <a:ext cx="6244166" cy="468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 = Liturgy = YOUR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447800"/>
            <a:ext cx="5410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Liturgy – “work of the people” (</a:t>
            </a:r>
            <a:r>
              <a:rPr lang="en-US" b="1" dirty="0" err="1" smtClean="0"/>
              <a:t>trabajo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Your work – participation – taking part</a:t>
            </a:r>
          </a:p>
          <a:p>
            <a:r>
              <a:rPr lang="en-US" b="1" dirty="0" smtClean="0"/>
              <a:t>Internal participation</a:t>
            </a:r>
          </a:p>
          <a:p>
            <a:pPr lvl="1"/>
            <a:r>
              <a:rPr lang="en-US" b="1" dirty="0" smtClean="0"/>
              <a:t>Prayer, attention, offering your life to God along with the bread &amp; wine</a:t>
            </a:r>
          </a:p>
          <a:p>
            <a:r>
              <a:rPr lang="en-US" b="1" dirty="0" smtClean="0"/>
              <a:t>External participation</a:t>
            </a:r>
          </a:p>
          <a:p>
            <a:pPr lvl="1"/>
            <a:r>
              <a:rPr lang="en-US" b="1" dirty="0" smtClean="0"/>
              <a:t>Sing, say responses, stand, kneel, sit, walk…</a:t>
            </a:r>
            <a:endParaRPr lang="en-US" b="1" dirty="0"/>
          </a:p>
        </p:txBody>
      </p:sp>
      <p:pic>
        <p:nvPicPr>
          <p:cNvPr id="2050" name="Picture 2" descr="http://www.san-pablo.com.ar/rol/imagenes/1304453793172_objetivo_trab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27813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By example </a:t>
            </a:r>
          </a:p>
          <a:p>
            <a:pPr lvl="1"/>
            <a:r>
              <a:rPr lang="en-US" dirty="0" smtClean="0"/>
              <a:t>Go to Mass</a:t>
            </a:r>
          </a:p>
          <a:p>
            <a:pPr lvl="1"/>
            <a:r>
              <a:rPr lang="en-US" dirty="0" smtClean="0"/>
              <a:t>Show them what to do from early childhood</a:t>
            </a:r>
          </a:p>
          <a:p>
            <a:endParaRPr lang="en-US" dirty="0"/>
          </a:p>
        </p:txBody>
      </p:sp>
      <p:pic>
        <p:nvPicPr>
          <p:cNvPr id="4" name="Picture 3" descr="worshiping chil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4953000" cy="329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them about the Mass</a:t>
            </a:r>
          </a:p>
          <a:p>
            <a:r>
              <a:rPr lang="en-US" dirty="0" smtClean="0"/>
              <a:t>Ask them to go to Mass – it is part of being Catholic and Jesus wants them to be there</a:t>
            </a:r>
          </a:p>
          <a:p>
            <a:r>
              <a:rPr lang="en-US" dirty="0" smtClean="0"/>
              <a:t>Help them understand how important Mass is in the St. Mary’s Community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Resources/</a:t>
            </a:r>
            <a:r>
              <a:rPr lang="en-US" b="1" dirty="0" err="1" smtClean="0"/>
              <a:t>Recursos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Parish liturgy and music ministers</a:t>
            </a:r>
          </a:p>
          <a:p>
            <a:r>
              <a:rPr lang="en-US" dirty="0" smtClean="0"/>
              <a:t>Priests, Sisters</a:t>
            </a:r>
          </a:p>
          <a:p>
            <a:r>
              <a:rPr lang="en-US" dirty="0" smtClean="0"/>
              <a:t>My Website:  </a:t>
            </a:r>
          </a:p>
          <a:p>
            <a:pPr lvl="1"/>
            <a:r>
              <a:rPr lang="en-US" dirty="0" smtClean="0">
                <a:hlinkClick r:id="rId2"/>
              </a:rPr>
              <a:t>http://theliturgicalcatechist.weebly.com</a:t>
            </a:r>
            <a:endParaRPr lang="en-US" dirty="0" smtClean="0"/>
          </a:p>
          <a:p>
            <a:pPr lvl="1"/>
            <a:r>
              <a:rPr lang="en-US" dirty="0" smtClean="0"/>
              <a:t>Resources, articles, videos, including some things in Spanish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am I?</a:t>
            </a:r>
            <a:endParaRPr lang="en-US" b="1" dirty="0"/>
          </a:p>
        </p:txBody>
      </p:sp>
      <p:pic>
        <p:nvPicPr>
          <p:cNvPr id="9" name="Content Placeholder 8" descr="StCharles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69"/>
          <a:stretch>
            <a:fillRect/>
          </a:stretch>
        </p:blipFill>
        <p:spPr>
          <a:xfrm>
            <a:off x="304800" y="1295400"/>
            <a:ext cx="3989717" cy="3886200"/>
          </a:xfrm>
        </p:spPr>
      </p:pic>
      <p:pic>
        <p:nvPicPr>
          <p:cNvPr id="6" name="Picture 5" descr="stjoh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0"/>
            <a:ext cx="3054096" cy="4572000"/>
          </a:xfrm>
          <a:prstGeom prst="rect">
            <a:avLst/>
          </a:prstGeom>
        </p:spPr>
      </p:pic>
      <p:pic>
        <p:nvPicPr>
          <p:cNvPr id="7" name="Picture 6" descr="2012-04-01 11.32.04.jpg"/>
          <p:cNvPicPr>
            <a:picLocks noChangeAspect="1"/>
          </p:cNvPicPr>
          <p:nvPr/>
        </p:nvPicPr>
        <p:blipFill>
          <a:blip r:embed="rId4" cstate="print"/>
          <a:srcRect l="31667" t="14444" r="9167" b="31111"/>
          <a:stretch>
            <a:fillRect/>
          </a:stretch>
        </p:blipFill>
        <p:spPr>
          <a:xfrm>
            <a:off x="685799" y="4114800"/>
            <a:ext cx="3533191" cy="2438400"/>
          </a:xfrm>
          <a:prstGeom prst="rect">
            <a:avLst/>
          </a:prstGeom>
        </p:spPr>
      </p:pic>
      <p:pic>
        <p:nvPicPr>
          <p:cNvPr id="8" name="Picture 7" descr="100_0238.JPG"/>
          <p:cNvPicPr>
            <a:picLocks noChangeAspect="1"/>
          </p:cNvPicPr>
          <p:nvPr/>
        </p:nvPicPr>
        <p:blipFill>
          <a:blip r:embed="rId5" cstate="print">
            <a:lum bright="10000" contrast="-10000"/>
          </a:blip>
          <a:srcRect b="14009"/>
          <a:stretch>
            <a:fillRect/>
          </a:stretch>
        </p:blipFill>
        <p:spPr>
          <a:xfrm>
            <a:off x="3886200" y="2667000"/>
            <a:ext cx="2536723" cy="3276600"/>
          </a:xfrm>
          <a:prstGeom prst="rect">
            <a:avLst/>
          </a:prstGeom>
        </p:spPr>
      </p:pic>
      <p:pic>
        <p:nvPicPr>
          <p:cNvPr id="10" name="Picture 9" descr="100_06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267200"/>
            <a:ext cx="2966720" cy="22250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me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077200" cy="64452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can do 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The Holy Spirit, who called you to be a catechist,  will guide you.</a:t>
            </a:r>
          </a:p>
          <a:p>
            <a:endParaRPr lang="en-US" dirty="0"/>
          </a:p>
        </p:txBody>
      </p:sp>
      <p:pic>
        <p:nvPicPr>
          <p:cNvPr id="4" name="Picture 3" descr="Holy_Spirit_fire_d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4927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 – </a:t>
            </a:r>
            <a:br>
              <a:rPr lang="en-US" b="1" dirty="0" smtClean="0"/>
            </a:br>
            <a:r>
              <a:rPr lang="en-US" b="1" dirty="0" smtClean="0"/>
              <a:t>and God bless you</a:t>
            </a:r>
            <a:endParaRPr lang="en-US" b="1" dirty="0"/>
          </a:p>
        </p:txBody>
      </p:sp>
      <p:pic>
        <p:nvPicPr>
          <p:cNvPr id="12" name="Content Placeholder 11" descr="_morning has broken 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90501"/>
            <a:ext cx="7086600" cy="47059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Liturgy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153400" cy="4572000"/>
          </a:xfrm>
        </p:spPr>
        <p:txBody>
          <a:bodyPr/>
          <a:lstStyle/>
          <a:p>
            <a:r>
              <a:rPr lang="en-US" dirty="0" smtClean="0"/>
              <a:t>The Mass</a:t>
            </a:r>
          </a:p>
          <a:p>
            <a:r>
              <a:rPr lang="en-US" dirty="0" smtClean="0"/>
              <a:t>Our prayer of thanks and </a:t>
            </a:r>
          </a:p>
          <a:p>
            <a:pPr>
              <a:buNone/>
            </a:pPr>
            <a:r>
              <a:rPr lang="en-US" dirty="0" smtClean="0"/>
              <a:t>	praise to God the Father </a:t>
            </a:r>
          </a:p>
          <a:p>
            <a:pPr>
              <a:buNone/>
            </a:pPr>
            <a:r>
              <a:rPr lang="en-US" dirty="0" smtClean="0"/>
              <a:t>	through Jesus, in the Holy Spirit</a:t>
            </a:r>
          </a:p>
          <a:p>
            <a:r>
              <a:rPr lang="en-US" dirty="0" smtClean="0"/>
              <a:t>Our community’s heart (</a:t>
            </a:r>
            <a:r>
              <a:rPr lang="en-US" dirty="0" err="1" smtClean="0"/>
              <a:t>corazón</a:t>
            </a:r>
            <a:r>
              <a:rPr lang="en-US" dirty="0" smtClean="0"/>
              <a:t> de la </a:t>
            </a:r>
            <a:r>
              <a:rPr lang="en-US" dirty="0" err="1" smtClean="0"/>
              <a:t>comunidad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heart-of-commun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What is your favorite thing about the Mass?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s-ES" b="1" dirty="0" smtClean="0"/>
              <a:t>¿Cuál es su cosa favorita de la Misa?</a:t>
            </a:r>
            <a:endParaRPr lang="en-US" b="1" dirty="0"/>
          </a:p>
        </p:txBody>
      </p:sp>
      <p:pic>
        <p:nvPicPr>
          <p:cNvPr id="4" name="Picture 3" descr="m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429000"/>
            <a:ext cx="4419600" cy="2858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534400" cy="1789906"/>
          </a:xfrm>
        </p:spPr>
        <p:txBody>
          <a:bodyPr/>
          <a:lstStyle/>
          <a:p>
            <a:r>
              <a:rPr lang="en-US" b="1" dirty="0" smtClean="0"/>
              <a:t>Eucharist: Source and Summit of Christian Life</a:t>
            </a:r>
            <a:endParaRPr lang="en-US" b="1" dirty="0"/>
          </a:p>
        </p:txBody>
      </p:sp>
      <p:pic>
        <p:nvPicPr>
          <p:cNvPr id="4" name="Content Placeholder 3" descr="eucharistwallpaper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48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teach about the Mass…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458200" cy="2743200"/>
          </a:xfrm>
        </p:spPr>
        <p:txBody>
          <a:bodyPr/>
          <a:lstStyle/>
          <a:p>
            <a:r>
              <a:rPr lang="en-US" dirty="0" smtClean="0"/>
              <a:t>Know the meaning &amp; structure of the Mass</a:t>
            </a:r>
          </a:p>
          <a:p>
            <a:r>
              <a:rPr lang="en-US" dirty="0" smtClean="0"/>
              <a:t>Know the Liturgical Year and its seasons</a:t>
            </a:r>
          </a:p>
          <a:p>
            <a:r>
              <a:rPr lang="en-US" dirty="0" smtClean="0"/>
              <a:t>Know the symbols and actions of the Mass</a:t>
            </a:r>
          </a:p>
          <a:p>
            <a:r>
              <a:rPr lang="en-US" dirty="0" smtClean="0"/>
              <a:t>Know what your “work” is at Mass </a:t>
            </a:r>
          </a:p>
          <a:p>
            <a:r>
              <a:rPr lang="en-US" dirty="0" smtClean="0"/>
              <a:t>Go to Mass regularly and be active</a:t>
            </a:r>
          </a:p>
        </p:txBody>
      </p:sp>
      <p:pic>
        <p:nvPicPr>
          <p:cNvPr id="4" name="Picture 3" descr="-Mass-at-Blackfriars-762151.jpg"/>
          <p:cNvPicPr>
            <a:picLocks noChangeAspect="1"/>
          </p:cNvPicPr>
          <p:nvPr/>
        </p:nvPicPr>
        <p:blipFill>
          <a:blip r:embed="rId2" cstate="print"/>
          <a:srcRect t="31250"/>
          <a:stretch>
            <a:fillRect/>
          </a:stretch>
        </p:blipFill>
        <p:spPr>
          <a:xfrm>
            <a:off x="1524000" y="1295400"/>
            <a:ext cx="6172200" cy="2280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Structure of the 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600" b="1" dirty="0" smtClean="0"/>
          </a:p>
          <a:p>
            <a:pPr marL="578358" indent="-514350">
              <a:buAutoNum type="arabicPeriod"/>
            </a:pPr>
            <a:r>
              <a:rPr lang="en-US" sz="3600" b="1" dirty="0" smtClean="0"/>
              <a:t>Introductory Rites (</a:t>
            </a:r>
            <a:r>
              <a:rPr lang="en-US" sz="3600" b="1" dirty="0" err="1" smtClean="0"/>
              <a:t>Ritos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iniciales</a:t>
            </a:r>
            <a:r>
              <a:rPr lang="en-US" sz="3600" b="1" dirty="0" smtClean="0"/>
              <a:t>)</a:t>
            </a:r>
          </a:p>
          <a:p>
            <a:pPr marL="578358" indent="-514350">
              <a:buNone/>
            </a:pPr>
            <a:r>
              <a:rPr lang="en-US" sz="3600" b="1" dirty="0" smtClean="0"/>
              <a:t>		Greeting/Sign of the Cross</a:t>
            </a:r>
          </a:p>
          <a:p>
            <a:pPr marL="578358" indent="-514350">
              <a:buNone/>
            </a:pPr>
            <a:r>
              <a:rPr lang="en-US" sz="3600" b="1" dirty="0" smtClean="0"/>
              <a:t>		Penitential Rite</a:t>
            </a:r>
          </a:p>
          <a:p>
            <a:pPr marL="578358" indent="-514350">
              <a:buNone/>
            </a:pPr>
            <a:r>
              <a:rPr lang="en-US" sz="3600" b="1" dirty="0" smtClean="0"/>
              <a:t>		Gloria</a:t>
            </a:r>
          </a:p>
          <a:p>
            <a:pPr marL="578358" indent="-514350">
              <a:buNone/>
            </a:pPr>
            <a:r>
              <a:rPr lang="en-US" sz="3600" b="1" dirty="0" smtClean="0"/>
              <a:t>		Collect (Opening Prayer)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Structure of the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2. </a:t>
            </a:r>
            <a:r>
              <a:rPr lang="en-US" sz="2800" b="1" dirty="0" smtClean="0"/>
              <a:t>Liturgy of the Word (</a:t>
            </a:r>
            <a:r>
              <a:rPr lang="en-US" sz="2800" b="1" dirty="0" err="1" smtClean="0"/>
              <a:t>Liturgia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palabra</a:t>
            </a:r>
            <a:r>
              <a:rPr lang="en-US" sz="2800" b="1" dirty="0" smtClean="0"/>
              <a:t>)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		</a:t>
            </a:r>
            <a:r>
              <a:rPr lang="en-US" sz="2800" b="1" dirty="0" smtClean="0"/>
              <a:t>First Reading (Old Testament)</a:t>
            </a:r>
          </a:p>
          <a:p>
            <a:pPr>
              <a:buNone/>
            </a:pPr>
            <a:r>
              <a:rPr lang="en-US" sz="2800" b="1" dirty="0" smtClean="0"/>
              <a:t>		Responsorial Psalm</a:t>
            </a:r>
          </a:p>
          <a:p>
            <a:pPr>
              <a:buNone/>
            </a:pPr>
            <a:r>
              <a:rPr lang="en-US" sz="2800" b="1" dirty="0" smtClean="0"/>
              <a:t>		Second Reading (Letters)</a:t>
            </a:r>
          </a:p>
          <a:p>
            <a:pPr>
              <a:buNone/>
            </a:pPr>
            <a:r>
              <a:rPr lang="en-US" sz="2800" b="1" dirty="0" smtClean="0"/>
              <a:t>		Gospel Acclamation</a:t>
            </a:r>
          </a:p>
          <a:p>
            <a:pPr>
              <a:buNone/>
            </a:pPr>
            <a:r>
              <a:rPr lang="en-US" sz="2800" b="1" dirty="0" smtClean="0"/>
              <a:t>		Gospel (Matthew, Mark, Luke or John)</a:t>
            </a:r>
          </a:p>
          <a:p>
            <a:pPr>
              <a:buNone/>
            </a:pPr>
            <a:r>
              <a:rPr lang="en-US" sz="2800" b="1" dirty="0" smtClean="0"/>
              <a:t>		Homily</a:t>
            </a:r>
          </a:p>
          <a:p>
            <a:pPr>
              <a:buNone/>
            </a:pPr>
            <a:r>
              <a:rPr lang="en-US" sz="2800" b="1" dirty="0" smtClean="0"/>
              <a:t>		Creed (Credo)</a:t>
            </a:r>
          </a:p>
          <a:p>
            <a:pPr>
              <a:buNone/>
            </a:pPr>
            <a:r>
              <a:rPr lang="en-US" sz="2800" b="1" dirty="0" smtClean="0"/>
              <a:t>		Intercessions/Prayers of the Faithful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Structure of the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marL="578358" indent="-514350">
              <a:buAutoNum type="arabicPeriod" startAt="3"/>
            </a:pPr>
            <a:r>
              <a:rPr lang="en-US" sz="6500" b="1" dirty="0" smtClean="0"/>
              <a:t>Liturgy of the Eucharist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sz="5100" b="1" dirty="0" smtClean="0"/>
              <a:t>Preparation of the Altar </a:t>
            </a:r>
          </a:p>
          <a:p>
            <a:pPr marL="578358" indent="-514350">
              <a:buNone/>
            </a:pPr>
            <a:r>
              <a:rPr lang="en-US" sz="5100" b="1" dirty="0" smtClean="0"/>
              <a:t>			(</a:t>
            </a:r>
            <a:r>
              <a:rPr lang="en-US" sz="5100" b="1" dirty="0" err="1" smtClean="0"/>
              <a:t>Presentación</a:t>
            </a:r>
            <a:r>
              <a:rPr lang="en-US" sz="5100" b="1" dirty="0" smtClean="0"/>
              <a:t> de </a:t>
            </a:r>
            <a:r>
              <a:rPr lang="en-US" sz="5100" b="1" dirty="0" err="1" smtClean="0"/>
              <a:t>las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ofrendas</a:t>
            </a:r>
            <a:r>
              <a:rPr lang="en-US" sz="5100" b="1" dirty="0" smtClean="0"/>
              <a:t>)</a:t>
            </a:r>
          </a:p>
          <a:p>
            <a:pPr marL="578358" indent="-514350">
              <a:buNone/>
            </a:pPr>
            <a:r>
              <a:rPr lang="en-US" sz="5100" b="1" dirty="0" smtClean="0"/>
              <a:t>		Eucharistic Prayer</a:t>
            </a:r>
          </a:p>
          <a:p>
            <a:pPr marL="578358" indent="-514350">
              <a:buNone/>
            </a:pPr>
            <a:r>
              <a:rPr lang="en-US" sz="5100" b="1" dirty="0" smtClean="0"/>
              <a:t>			Preface, Holy (Santo) </a:t>
            </a:r>
          </a:p>
          <a:p>
            <a:pPr marL="578358" indent="-514350">
              <a:buNone/>
            </a:pPr>
            <a:r>
              <a:rPr lang="en-US" sz="5100" b="1" dirty="0" smtClean="0"/>
              <a:t>			Epiclesis (calling the Holy Spirit)</a:t>
            </a:r>
          </a:p>
          <a:p>
            <a:pPr marL="578358" indent="-514350">
              <a:buNone/>
            </a:pPr>
            <a:r>
              <a:rPr lang="en-US" sz="5100" b="1" dirty="0" smtClean="0"/>
              <a:t>			Thanksgiving, Memory, Petition</a:t>
            </a:r>
          </a:p>
          <a:p>
            <a:pPr marL="578358" indent="-514350">
              <a:buNone/>
            </a:pPr>
            <a:r>
              <a:rPr lang="en-US" sz="5100" b="1" dirty="0" smtClean="0"/>
              <a:t>			Doxology </a:t>
            </a:r>
          </a:p>
          <a:p>
            <a:pPr marL="578358" indent="-514350">
              <a:buNone/>
            </a:pPr>
            <a:r>
              <a:rPr lang="en-US" sz="5100" b="1" dirty="0" smtClean="0"/>
              <a:t>			   (through, Jesus, in the Holy Spirit, </a:t>
            </a:r>
          </a:p>
          <a:p>
            <a:pPr marL="578358" indent="-514350">
              <a:buNone/>
            </a:pPr>
            <a:r>
              <a:rPr lang="en-US" sz="5100" b="1" dirty="0" smtClean="0"/>
              <a:t>				to God the Father)</a:t>
            </a:r>
          </a:p>
          <a:p>
            <a:pPr marL="578358" indent="-514350">
              <a:buNone/>
            </a:pPr>
            <a:r>
              <a:rPr lang="en-US" sz="5100" b="1" dirty="0" smtClean="0"/>
              <a:t>			Amen</a:t>
            </a:r>
            <a:r>
              <a:rPr lang="en-US" b="1" dirty="0" smtClean="0"/>
              <a:t>		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</TotalTime>
  <Words>341</Words>
  <Application>Microsoft Office PowerPoint</Application>
  <PresentationFormat>On-screen Show (4:3)</PresentationFormat>
  <Paragraphs>102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Liturgy &amp; Catechesis Liturgia y catequesis</vt:lpstr>
      <vt:lpstr>Who am I?</vt:lpstr>
      <vt:lpstr>Liturgy</vt:lpstr>
      <vt:lpstr>Sharing</vt:lpstr>
      <vt:lpstr>Eucharist: Source and Summit of Christian Life</vt:lpstr>
      <vt:lpstr>To teach about the Mass…</vt:lpstr>
      <vt:lpstr>The Structure of the Mass</vt:lpstr>
      <vt:lpstr>The Structure of the Mass</vt:lpstr>
      <vt:lpstr>The Structure of the Mass</vt:lpstr>
      <vt:lpstr>Structure of the Mass</vt:lpstr>
      <vt:lpstr>Structure of the Mass</vt:lpstr>
      <vt:lpstr>The Liturgical Year</vt:lpstr>
      <vt:lpstr>Prayer Table - Seasons</vt:lpstr>
      <vt:lpstr>Symbols</vt:lpstr>
      <vt:lpstr>Water</vt:lpstr>
      <vt:lpstr>Mass = Liturgy = YOUR Work</vt:lpstr>
      <vt:lpstr>Teaching Children</vt:lpstr>
      <vt:lpstr>Teaching Children</vt:lpstr>
      <vt:lpstr>Resources/Recursos</vt:lpstr>
      <vt:lpstr>Slide 20</vt:lpstr>
      <vt:lpstr>You can do it</vt:lpstr>
      <vt:lpstr>Thank you –  and God bless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Liturgy &amp; Catechesis Liturgia y catequesis</dc:title>
  <dc:creator>jdonliturgy</dc:creator>
  <cp:lastModifiedBy>jdonliturgy</cp:lastModifiedBy>
  <cp:revision>24</cp:revision>
  <dcterms:created xsi:type="dcterms:W3CDTF">2012-10-17T02:50:50Z</dcterms:created>
  <dcterms:modified xsi:type="dcterms:W3CDTF">2012-10-18T04:40:01Z</dcterms:modified>
</cp:coreProperties>
</file>