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86" r:id="rId6"/>
    <p:sldId id="285" r:id="rId7"/>
    <p:sldId id="259" r:id="rId8"/>
    <p:sldId id="265" r:id="rId9"/>
    <p:sldId id="263" r:id="rId10"/>
    <p:sldId id="264" r:id="rId11"/>
    <p:sldId id="266" r:id="rId12"/>
    <p:sldId id="287" r:id="rId13"/>
    <p:sldId id="288" r:id="rId14"/>
    <p:sldId id="258" r:id="rId15"/>
    <p:sldId id="269" r:id="rId16"/>
    <p:sldId id="270" r:id="rId17"/>
    <p:sldId id="267" r:id="rId18"/>
    <p:sldId id="268" r:id="rId19"/>
    <p:sldId id="271" r:id="rId20"/>
    <p:sldId id="272" r:id="rId21"/>
    <p:sldId id="273" r:id="rId22"/>
    <p:sldId id="296" r:id="rId23"/>
    <p:sldId id="274" r:id="rId24"/>
    <p:sldId id="297" r:id="rId25"/>
    <p:sldId id="281" r:id="rId26"/>
    <p:sldId id="290" r:id="rId27"/>
    <p:sldId id="292" r:id="rId28"/>
    <p:sldId id="302" r:id="rId29"/>
    <p:sldId id="291" r:id="rId30"/>
    <p:sldId id="289" r:id="rId31"/>
    <p:sldId id="282" r:id="rId32"/>
    <p:sldId id="278" r:id="rId33"/>
    <p:sldId id="279" r:id="rId34"/>
    <p:sldId id="277" r:id="rId35"/>
    <p:sldId id="280" r:id="rId36"/>
    <p:sldId id="276" r:id="rId37"/>
    <p:sldId id="283" r:id="rId38"/>
    <p:sldId id="293" r:id="rId39"/>
    <p:sldId id="294" r:id="rId40"/>
    <p:sldId id="299" r:id="rId41"/>
    <p:sldId id="300" r:id="rId42"/>
    <p:sldId id="275" r:id="rId43"/>
    <p:sldId id="284" r:id="rId44"/>
    <p:sldId id="301" r:id="rId45"/>
    <p:sldId id="298" r:id="rId46"/>
    <p:sldId id="295"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01" y="-2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10/14/2014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10/14/2014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10/14/2014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10/14/2014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10/14/2014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10/14/2014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10/14/2014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10/14/2014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10/14/2014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10/14/2014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10/14/2014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10/14/2014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sAuUxtfAT9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usccb.org/prayer-and-worship/the-mass/order-of-mass/concluding-rites/index.cf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theliturgicalcatechist.weebly.co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CVqR6kTu8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923" y="3421418"/>
            <a:ext cx="10734477" cy="2868460"/>
          </a:xfrm>
        </p:spPr>
        <p:txBody>
          <a:bodyPr>
            <a:normAutofit/>
          </a:bodyPr>
          <a:lstStyle/>
          <a:p>
            <a:r>
              <a:rPr lang="en-US" sz="8800" dirty="0" smtClean="0"/>
              <a:t>How the Mass</a:t>
            </a:r>
            <a:br>
              <a:rPr lang="en-US" sz="8800" dirty="0" smtClean="0"/>
            </a:br>
            <a:r>
              <a:rPr lang="en-US" sz="8800" dirty="0"/>
              <a:t>C</a:t>
            </a:r>
            <a:r>
              <a:rPr lang="en-US" sz="8800" dirty="0" smtClean="0"/>
              <a:t>ommissions us to “Go”</a:t>
            </a:r>
            <a:endParaRPr lang="en-US" sz="8800" dirty="0"/>
          </a:p>
        </p:txBody>
      </p:sp>
      <p:sp>
        <p:nvSpPr>
          <p:cNvPr id="3" name="Subtitle 2"/>
          <p:cNvSpPr>
            <a:spLocks noGrp="1"/>
          </p:cNvSpPr>
          <p:nvPr>
            <p:ph type="subTitle" idx="1"/>
          </p:nvPr>
        </p:nvSpPr>
        <p:spPr>
          <a:xfrm>
            <a:off x="2057400" y="2667393"/>
            <a:ext cx="9144000" cy="754025"/>
          </a:xfrm>
        </p:spPr>
        <p:txBody>
          <a:bodyPr>
            <a:normAutofit fontScale="92500"/>
          </a:bodyPr>
          <a:lstStyle/>
          <a:p>
            <a:r>
              <a:rPr lang="en-US" dirty="0" smtClean="0"/>
              <a:t>Joyce Donahue, Catechetical Associate, Diocese of Joliet </a:t>
            </a:r>
            <a:endParaRPr lang="en-US" dirty="0"/>
          </a:p>
        </p:txBody>
      </p:sp>
    </p:spTree>
    <p:extLst>
      <p:ext uri="{BB962C8B-B14F-4D97-AF65-F5344CB8AC3E}">
        <p14:creationId xmlns:p14="http://schemas.microsoft.com/office/powerpoint/2010/main" val="332133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Singing with the whole Church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1977" y="1795437"/>
            <a:ext cx="5388586" cy="4161472"/>
          </a:xfrm>
        </p:spPr>
      </p:pic>
      <p:sp>
        <p:nvSpPr>
          <p:cNvPr id="7" name="TextBox 6"/>
          <p:cNvSpPr txBox="1"/>
          <p:nvPr/>
        </p:nvSpPr>
        <p:spPr>
          <a:xfrm>
            <a:off x="903010" y="1690688"/>
            <a:ext cx="4515730" cy="4562788"/>
          </a:xfrm>
          <a:prstGeom prst="rect">
            <a:avLst/>
          </a:prstGeom>
          <a:noFill/>
        </p:spPr>
        <p:txBody>
          <a:bodyPr wrap="square" rtlCol="0">
            <a:spAutoFit/>
          </a:bodyPr>
          <a:lstStyle/>
          <a:p>
            <a:r>
              <a:rPr lang="en-US" sz="2800" dirty="0" smtClean="0"/>
              <a:t>United with the Church universal, the Mystical Body of Christ: </a:t>
            </a:r>
          </a:p>
          <a:p>
            <a:pPr marL="457200" indent="-457200">
              <a:buFont typeface="Arial" panose="020B0604020202020204" pitchFamily="34" charset="0"/>
              <a:buChar char="•"/>
            </a:pPr>
            <a:r>
              <a:rPr lang="en-US" sz="2800" dirty="0" smtClean="0"/>
              <a:t>the angels in heaven </a:t>
            </a:r>
          </a:p>
          <a:p>
            <a:pPr marL="457200" indent="-457200">
              <a:buFont typeface="Arial" panose="020B0604020202020204" pitchFamily="34" charset="0"/>
              <a:buChar char="•"/>
            </a:pPr>
            <a:r>
              <a:rPr lang="en-US" sz="2800" dirty="0" smtClean="0"/>
              <a:t>the communion of Saints</a:t>
            </a:r>
          </a:p>
          <a:p>
            <a:pPr marL="457200" indent="-457200">
              <a:buFont typeface="Arial" panose="020B0604020202020204" pitchFamily="34" charset="0"/>
              <a:buChar char="•"/>
            </a:pPr>
            <a:r>
              <a:rPr lang="en-US" sz="2800" dirty="0" smtClean="0"/>
              <a:t>the faithful who have died</a:t>
            </a:r>
          </a:p>
          <a:p>
            <a:pPr marL="457200" indent="-457200">
              <a:buFont typeface="Arial" panose="020B0604020202020204" pitchFamily="34" charset="0"/>
              <a:buChar char="•"/>
            </a:pPr>
            <a:r>
              <a:rPr lang="en-US" sz="2800" dirty="0" smtClean="0"/>
              <a:t>the Church around the world. </a:t>
            </a:r>
            <a:endParaRPr lang="en-US" sz="1050" dirty="0" smtClean="0"/>
          </a:p>
          <a:p>
            <a:endParaRPr lang="en-US" sz="1050" dirty="0"/>
          </a:p>
          <a:p>
            <a:r>
              <a:rPr lang="en-US" sz="2800" dirty="0" smtClean="0"/>
              <a:t>We lay aside ego, position and nationality.</a:t>
            </a:r>
            <a:endParaRPr lang="en-US" sz="2800" dirty="0"/>
          </a:p>
        </p:txBody>
      </p:sp>
    </p:spTree>
    <p:extLst>
      <p:ext uri="{BB962C8B-B14F-4D97-AF65-F5344CB8AC3E}">
        <p14:creationId xmlns:p14="http://schemas.microsoft.com/office/powerpoint/2010/main" val="1673663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Penitence</a:t>
            </a:r>
            <a:endParaRPr lang="en-US" dirty="0"/>
          </a:p>
        </p:txBody>
      </p:sp>
      <p:sp>
        <p:nvSpPr>
          <p:cNvPr id="3" name="Content Placeholder 2"/>
          <p:cNvSpPr>
            <a:spLocks noGrp="1"/>
          </p:cNvSpPr>
          <p:nvPr>
            <p:ph idx="1"/>
          </p:nvPr>
        </p:nvSpPr>
        <p:spPr>
          <a:xfrm>
            <a:off x="1138310" y="1690687"/>
            <a:ext cx="4432494" cy="3314449"/>
          </a:xfrm>
        </p:spPr>
        <p:txBody>
          <a:bodyPr>
            <a:normAutofit/>
          </a:bodyPr>
          <a:lstStyle/>
          <a:p>
            <a:pPr marL="0" indent="0">
              <a:buNone/>
            </a:pPr>
            <a:r>
              <a:rPr lang="en-US" dirty="0" smtClean="0"/>
              <a:t>We begin by acknowledging our imperfection. </a:t>
            </a:r>
          </a:p>
          <a:p>
            <a:pPr marL="0" indent="0">
              <a:buNone/>
            </a:pPr>
            <a:r>
              <a:rPr lang="en-US" dirty="0" smtClean="0"/>
              <a:t>Though unworthy, we are still called to receive the word of God and the sacrament of the Eucharist, so we can become more like Jesus Christ.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138" y="1690688"/>
            <a:ext cx="3774103" cy="4012467"/>
          </a:xfrm>
          <a:prstGeom prst="rect">
            <a:avLst/>
          </a:prstGeom>
        </p:spPr>
      </p:pic>
    </p:spTree>
    <p:extLst>
      <p:ext uri="{BB962C8B-B14F-4D97-AF65-F5344CB8AC3E}">
        <p14:creationId xmlns:p14="http://schemas.microsoft.com/office/powerpoint/2010/main" val="3625189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proclaim with the Angels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273" y="1690688"/>
            <a:ext cx="7603959" cy="4283331"/>
          </a:xfrm>
        </p:spPr>
      </p:pic>
    </p:spTree>
    <p:extLst>
      <p:ext uri="{BB962C8B-B14F-4D97-AF65-F5344CB8AC3E}">
        <p14:creationId xmlns:p14="http://schemas.microsoft.com/office/powerpoint/2010/main" val="3484428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Claiming our identity</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8428"/>
          <a:stretch/>
        </p:blipFill>
        <p:spPr>
          <a:xfrm>
            <a:off x="2698721" y="1690689"/>
            <a:ext cx="6853249" cy="4192754"/>
          </a:xfrm>
        </p:spPr>
      </p:pic>
    </p:spTree>
    <p:extLst>
      <p:ext uri="{BB962C8B-B14F-4D97-AF65-F5344CB8AC3E}">
        <p14:creationId xmlns:p14="http://schemas.microsoft.com/office/powerpoint/2010/main" val="908123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pray for others</a:t>
            </a:r>
            <a:endParaRPr lang="en-US" dirty="0"/>
          </a:p>
        </p:txBody>
      </p:sp>
      <p:sp>
        <p:nvSpPr>
          <p:cNvPr id="3" name="Content Placeholder 2"/>
          <p:cNvSpPr>
            <a:spLocks noGrp="1"/>
          </p:cNvSpPr>
          <p:nvPr>
            <p:ph idx="1"/>
          </p:nvPr>
        </p:nvSpPr>
        <p:spPr>
          <a:xfrm>
            <a:off x="1007457" y="1690688"/>
            <a:ext cx="4985379" cy="4351338"/>
          </a:xfrm>
        </p:spPr>
        <p:txBody>
          <a:bodyPr>
            <a:normAutofit/>
          </a:bodyPr>
          <a:lstStyle/>
          <a:p>
            <a:pPr marL="0" indent="0">
              <a:buNone/>
            </a:pPr>
            <a:r>
              <a:rPr lang="en-US" dirty="0" smtClean="0"/>
              <a:t>The Collect:  “Let us pray”</a:t>
            </a:r>
            <a:endParaRPr lang="en-US" sz="1000" dirty="0" smtClean="0"/>
          </a:p>
          <a:p>
            <a:pPr marL="0" indent="0">
              <a:buNone/>
            </a:pPr>
            <a:endParaRPr lang="en-US" sz="1000" dirty="0"/>
          </a:p>
          <a:p>
            <a:pPr marL="0" indent="0">
              <a:buNone/>
            </a:pPr>
            <a:r>
              <a:rPr lang="en-US" dirty="0" smtClean="0"/>
              <a:t> “…the </a:t>
            </a:r>
            <a:r>
              <a:rPr lang="en-US" dirty="0"/>
              <a:t>Priest calls upon the people to pray and everybody, together with the Priest, </a:t>
            </a:r>
            <a:r>
              <a:rPr lang="en-US" dirty="0" smtClean="0"/>
              <a:t>observes a </a:t>
            </a:r>
            <a:r>
              <a:rPr lang="en-US" dirty="0"/>
              <a:t>brief silence so that they may become aware of being in God’s presence and may call to mind </a:t>
            </a:r>
            <a:r>
              <a:rPr lang="en-US" dirty="0" smtClean="0"/>
              <a:t>their intentions.”</a:t>
            </a:r>
          </a:p>
          <a:p>
            <a:pPr marL="0" indent="0">
              <a:buNone/>
            </a:pPr>
            <a:r>
              <a:rPr lang="en-US" dirty="0"/>
              <a:t> </a:t>
            </a:r>
            <a:r>
              <a:rPr lang="en-US" dirty="0" smtClean="0"/>
              <a:t>                                           </a:t>
            </a:r>
            <a:r>
              <a:rPr lang="en-US" i="1" dirty="0" smtClean="0"/>
              <a:t>GIRM, 54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929" y="2382253"/>
            <a:ext cx="4340008" cy="3064510"/>
          </a:xfrm>
          <a:prstGeom prst="rect">
            <a:avLst/>
          </a:prstGeom>
        </p:spPr>
      </p:pic>
    </p:spTree>
    <p:extLst>
      <p:ext uri="{BB962C8B-B14F-4D97-AF65-F5344CB8AC3E}">
        <p14:creationId xmlns:p14="http://schemas.microsoft.com/office/powerpoint/2010/main" val="272353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listening</a:t>
            </a:r>
            <a:endParaRPr lang="en-US" dirty="0"/>
          </a:p>
        </p:txBody>
      </p:sp>
      <p:sp>
        <p:nvSpPr>
          <p:cNvPr id="3" name="Content Placeholder 2"/>
          <p:cNvSpPr>
            <a:spLocks noGrp="1"/>
          </p:cNvSpPr>
          <p:nvPr>
            <p:ph idx="1"/>
          </p:nvPr>
        </p:nvSpPr>
        <p:spPr>
          <a:xfrm>
            <a:off x="5715000" y="1582402"/>
            <a:ext cx="6136106" cy="4866523"/>
          </a:xfrm>
        </p:spPr>
        <p:txBody>
          <a:bodyPr>
            <a:normAutofit/>
          </a:bodyPr>
          <a:lstStyle/>
          <a:p>
            <a:pPr marL="0" indent="0">
              <a:buNone/>
            </a:pPr>
            <a:r>
              <a:rPr lang="en-US" dirty="0"/>
              <a:t> When God communicates his word, he expects a response, one, that is, of listening and adoring “in Spirit and in truth” (</a:t>
            </a:r>
            <a:r>
              <a:rPr lang="en-US" dirty="0" err="1"/>
              <a:t>Jn</a:t>
            </a:r>
            <a:r>
              <a:rPr lang="en-US" dirty="0"/>
              <a:t> 4:23). The Holy Spirit makes that response effective, so that what is heard in the celebration of the Liturgy may be carried out in a way of life: “Be doers of the word and not hearers only” (Jas 1:22</a:t>
            </a:r>
            <a:r>
              <a:rPr lang="en-US" dirty="0" smtClean="0"/>
              <a:t>).</a:t>
            </a:r>
          </a:p>
          <a:p>
            <a:pPr marL="0" indent="0">
              <a:buNone/>
            </a:pPr>
            <a:r>
              <a:rPr lang="en-US" i="1" dirty="0" smtClean="0"/>
              <a:t>(</a:t>
            </a:r>
            <a:r>
              <a:rPr lang="en-US" i="1" dirty="0"/>
              <a:t>Introduction to the </a:t>
            </a:r>
            <a:r>
              <a:rPr lang="en-US" i="1" dirty="0" smtClean="0"/>
              <a:t>Revised Lectionary, 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91" y="1786941"/>
            <a:ext cx="4587019" cy="2797090"/>
          </a:xfrm>
          <a:prstGeom prst="rect">
            <a:avLst/>
          </a:prstGeom>
        </p:spPr>
      </p:pic>
    </p:spTree>
    <p:extLst>
      <p:ext uri="{BB962C8B-B14F-4D97-AF65-F5344CB8AC3E}">
        <p14:creationId xmlns:p14="http://schemas.microsoft.com/office/powerpoint/2010/main" val="2038946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like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6667" y="1690688"/>
            <a:ext cx="5801784" cy="4351338"/>
          </a:xfrm>
        </p:spPr>
      </p:pic>
    </p:spTree>
    <p:extLst>
      <p:ext uri="{BB962C8B-B14F-4D97-AF65-F5344CB8AC3E}">
        <p14:creationId xmlns:p14="http://schemas.microsoft.com/office/powerpoint/2010/main" val="4029842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03" y="365125"/>
            <a:ext cx="10515600" cy="1325563"/>
          </a:xfrm>
        </p:spPr>
        <p:txBody>
          <a:bodyPr/>
          <a:lstStyle/>
          <a:p>
            <a:r>
              <a:rPr lang="en-US" dirty="0" smtClean="0"/>
              <a:t>The Holy Spirit and the Word</a:t>
            </a:r>
            <a:endParaRPr lang="en-US" dirty="0"/>
          </a:p>
        </p:txBody>
      </p:sp>
      <p:sp>
        <p:nvSpPr>
          <p:cNvPr id="6" name="TextBox 5"/>
          <p:cNvSpPr txBox="1"/>
          <p:nvPr/>
        </p:nvSpPr>
        <p:spPr>
          <a:xfrm>
            <a:off x="880403" y="1535943"/>
            <a:ext cx="10679747" cy="4401205"/>
          </a:xfrm>
          <a:prstGeom prst="rect">
            <a:avLst/>
          </a:prstGeom>
          <a:noFill/>
        </p:spPr>
        <p:txBody>
          <a:bodyPr wrap="square" rtlCol="0">
            <a:spAutoFit/>
          </a:bodyPr>
          <a:lstStyle/>
          <a:p>
            <a:r>
              <a:rPr lang="en-US" sz="2800" dirty="0" smtClean="0"/>
              <a:t>“The </a:t>
            </a:r>
            <a:r>
              <a:rPr lang="en-US" sz="2800" dirty="0"/>
              <a:t>working of the Holy Spirit is needed if the word of God is to make what we hear outwardly have its effect inwardly. Because of the Holy Spirit’s inspiration and support, the word of God becomes the foundation of the liturgical celebration and the rule and support of all our life. The working of the Holy Spirit precedes, accompanies, and brings to completion the whole celebration of the Liturgy. But the Spirit also brings </a:t>
            </a:r>
            <a:r>
              <a:rPr lang="en-US" sz="2800" dirty="0" smtClean="0"/>
              <a:t>home </a:t>
            </a:r>
            <a:r>
              <a:rPr lang="en-US" sz="2800" dirty="0"/>
              <a:t>to each person individually everything that in the proclamation of the word of God is spoken for the good of the whole gathering of the faithful</a:t>
            </a:r>
            <a:r>
              <a:rPr lang="en-US" sz="2800" dirty="0" smtClean="0"/>
              <a:t>...”        </a:t>
            </a:r>
          </a:p>
          <a:p>
            <a:r>
              <a:rPr lang="en-US" sz="2800" i="1" dirty="0" smtClean="0"/>
              <a:t>									(Introduction to the Revised Lectionary, 9)</a:t>
            </a:r>
            <a:endParaRPr lang="en-US" sz="2800" i="1" dirty="0"/>
          </a:p>
        </p:txBody>
      </p:sp>
    </p:spTree>
    <p:extLst>
      <p:ext uri="{BB962C8B-B14F-4D97-AF65-F5344CB8AC3E}">
        <p14:creationId xmlns:p14="http://schemas.microsoft.com/office/powerpoint/2010/main" val="31961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part of the “work”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8558" y="1690688"/>
            <a:ext cx="6734884" cy="4400124"/>
          </a:xfrm>
        </p:spPr>
      </p:pic>
    </p:spTree>
    <p:extLst>
      <p:ext uri="{BB962C8B-B14F-4D97-AF65-F5344CB8AC3E}">
        <p14:creationId xmlns:p14="http://schemas.microsoft.com/office/powerpoint/2010/main" val="645829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Responding</a:t>
            </a:r>
            <a:endParaRPr lang="en-US" dirty="0"/>
          </a:p>
        </p:txBody>
      </p:sp>
      <p:sp>
        <p:nvSpPr>
          <p:cNvPr id="3" name="Content Placeholder 2"/>
          <p:cNvSpPr>
            <a:spLocks noGrp="1"/>
          </p:cNvSpPr>
          <p:nvPr>
            <p:ph idx="1"/>
          </p:nvPr>
        </p:nvSpPr>
        <p:spPr>
          <a:xfrm>
            <a:off x="838200" y="1916682"/>
            <a:ext cx="4916905" cy="3396080"/>
          </a:xfrm>
        </p:spPr>
        <p:txBody>
          <a:bodyPr/>
          <a:lstStyle/>
          <a:p>
            <a:pPr marL="0" indent="0">
              <a:buNone/>
            </a:pPr>
            <a:r>
              <a:rPr lang="en-US" dirty="0" smtClean="0"/>
              <a:t>“Corresponding </a:t>
            </a:r>
            <a:r>
              <a:rPr lang="en-US" dirty="0"/>
              <a:t>to the reading that it follows, the Responsorial Psalm is </a:t>
            </a:r>
            <a:r>
              <a:rPr lang="en-US" dirty="0" smtClean="0"/>
              <a:t>intended to </a:t>
            </a:r>
            <a:r>
              <a:rPr lang="en-US" dirty="0"/>
              <a:t>foster meditation on the Word of God</a:t>
            </a:r>
            <a:r>
              <a:rPr lang="en-US" dirty="0" smtClean="0"/>
              <a:t>.”  </a:t>
            </a:r>
          </a:p>
          <a:p>
            <a:pPr marL="0" indent="0">
              <a:buNone/>
            </a:pPr>
            <a:r>
              <a:rPr lang="en-US" i="1" dirty="0" smtClean="0"/>
              <a:t>Sing to the Lord: Music in Divine Worship</a:t>
            </a:r>
            <a:r>
              <a:rPr lang="en-US" dirty="0" smtClean="0"/>
              <a:t>, 155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3701" y="1916682"/>
            <a:ext cx="4342240" cy="3243278"/>
          </a:xfrm>
          <a:prstGeom prst="rect">
            <a:avLst/>
          </a:prstGeom>
        </p:spPr>
      </p:pic>
    </p:spTree>
    <p:extLst>
      <p:ext uri="{BB962C8B-B14F-4D97-AF65-F5344CB8AC3E}">
        <p14:creationId xmlns:p14="http://schemas.microsoft.com/office/powerpoint/2010/main" val="4036270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3" name="Content Placeholder 2"/>
          <p:cNvSpPr>
            <a:spLocks noGrp="1"/>
          </p:cNvSpPr>
          <p:nvPr>
            <p:ph idx="1"/>
          </p:nvPr>
        </p:nvSpPr>
        <p:spPr>
          <a:xfrm>
            <a:off x="1120000" y="1841304"/>
            <a:ext cx="5232674" cy="4080849"/>
          </a:xfrm>
        </p:spPr>
        <p:txBody>
          <a:bodyPr/>
          <a:lstStyle/>
          <a:p>
            <a:r>
              <a:rPr lang="en-US" dirty="0"/>
              <a:t>I</a:t>
            </a:r>
            <a:r>
              <a:rPr lang="en-US" dirty="0" smtClean="0"/>
              <a:t>s “assigned” at the dismissal, but preparation takes place throughout the entire Mass.</a:t>
            </a:r>
          </a:p>
          <a:p>
            <a:r>
              <a:rPr lang="en-US" dirty="0" smtClean="0"/>
              <a:t>Is most fully enabled by our transformation through Word and Sacrament.</a:t>
            </a:r>
          </a:p>
          <a:p>
            <a:r>
              <a:rPr lang="en-US" dirty="0" smtClean="0"/>
              <a:t>Is accepted and reinforced only to the degree that we allow the  Mass to change and inspire us.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870" y="1841304"/>
            <a:ext cx="4161674" cy="3619184"/>
          </a:xfrm>
          <a:prstGeom prst="rect">
            <a:avLst/>
          </a:prstGeom>
          <a:effectLst>
            <a:glow rad="101600">
              <a:schemeClr val="accent4">
                <a:satMod val="175000"/>
                <a:alpha val="40000"/>
              </a:schemeClr>
            </a:glow>
          </a:effectLst>
        </p:spPr>
      </p:pic>
      <p:sp>
        <p:nvSpPr>
          <p:cNvPr id="6" name="TextBox 5"/>
          <p:cNvSpPr txBox="1"/>
          <p:nvPr/>
        </p:nvSpPr>
        <p:spPr>
          <a:xfrm>
            <a:off x="6882062" y="5460488"/>
            <a:ext cx="3988482" cy="461665"/>
          </a:xfrm>
          <a:prstGeom prst="rect">
            <a:avLst/>
          </a:prstGeom>
          <a:noFill/>
        </p:spPr>
        <p:txBody>
          <a:bodyPr wrap="square" rtlCol="0">
            <a:spAutoFit/>
          </a:bodyPr>
          <a:lstStyle/>
          <a:p>
            <a:pPr algn="ctr"/>
            <a:r>
              <a:rPr lang="en-US" sz="2400" b="1" dirty="0" smtClean="0"/>
              <a:t>“Do as I have done.”</a:t>
            </a:r>
            <a:endParaRPr lang="en-US" sz="2400" b="1" dirty="0"/>
          </a:p>
        </p:txBody>
      </p:sp>
    </p:spTree>
    <p:extLst>
      <p:ext uri="{BB962C8B-B14F-4D97-AF65-F5344CB8AC3E}">
        <p14:creationId xmlns:p14="http://schemas.microsoft.com/office/powerpoint/2010/main" val="60937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reading</a:t>
            </a:r>
            <a:endParaRPr lang="en-US" dirty="0"/>
          </a:p>
        </p:txBody>
      </p:sp>
      <p:sp>
        <p:nvSpPr>
          <p:cNvPr id="3" name="Content Placeholder 2"/>
          <p:cNvSpPr>
            <a:spLocks noGrp="1"/>
          </p:cNvSpPr>
          <p:nvPr>
            <p:ph idx="1"/>
          </p:nvPr>
        </p:nvSpPr>
        <p:spPr>
          <a:xfrm>
            <a:off x="5474369" y="1834482"/>
            <a:ext cx="4940967" cy="4351338"/>
          </a:xfrm>
        </p:spPr>
        <p:txBody>
          <a:bodyPr/>
          <a:lstStyle/>
          <a:p>
            <a:pPr marL="0" indent="0">
              <a:buNone/>
            </a:pPr>
            <a:r>
              <a:rPr lang="en-US" dirty="0" smtClean="0"/>
              <a:t>Saint Paul (or occasionally another writer) tells us what Jesus and his teachings mean - and how we should act because of that.</a:t>
            </a:r>
          </a:p>
          <a:p>
            <a:pPr marL="0" indent="0">
              <a:buNone/>
            </a:pPr>
            <a:r>
              <a:rPr lang="en-US" dirty="0" smtClean="0"/>
              <a:t>The most frequent message: Because Christ died for us, we are called to live differently.</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116" y="1825625"/>
            <a:ext cx="3148263" cy="4197684"/>
          </a:xfrm>
          <a:prstGeom prst="rect">
            <a:avLst/>
          </a:prstGeom>
        </p:spPr>
      </p:pic>
    </p:spTree>
    <p:extLst>
      <p:ext uri="{BB962C8B-B14F-4D97-AF65-F5344CB8AC3E}">
        <p14:creationId xmlns:p14="http://schemas.microsoft.com/office/powerpoint/2010/main" val="1999213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Gospel</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9594" b="9443"/>
          <a:stretch/>
        </p:blipFill>
        <p:spPr>
          <a:xfrm>
            <a:off x="2803358" y="1690688"/>
            <a:ext cx="6455401" cy="4314129"/>
          </a:xfrm>
        </p:spPr>
      </p:pic>
    </p:spTree>
    <p:extLst>
      <p:ext uri="{BB962C8B-B14F-4D97-AF65-F5344CB8AC3E}">
        <p14:creationId xmlns:p14="http://schemas.microsoft.com/office/powerpoint/2010/main" val="3415335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 proclaims</a:t>
            </a:r>
            <a:endParaRPr lang="en-US" dirty="0"/>
          </a:p>
        </p:txBody>
      </p:sp>
      <p:sp>
        <p:nvSpPr>
          <p:cNvPr id="3" name="Content Placeholder 2"/>
          <p:cNvSpPr>
            <a:spLocks noGrp="1"/>
          </p:cNvSpPr>
          <p:nvPr>
            <p:ph idx="1"/>
          </p:nvPr>
        </p:nvSpPr>
        <p:spPr>
          <a:xfrm>
            <a:off x="6063916" y="1825625"/>
            <a:ext cx="5289884" cy="4351338"/>
          </a:xfrm>
        </p:spPr>
        <p:txBody>
          <a:bodyPr>
            <a:normAutofit lnSpcReduction="10000"/>
          </a:bodyPr>
          <a:lstStyle/>
          <a:p>
            <a:pPr marL="0" indent="0">
              <a:buNone/>
            </a:pPr>
            <a:r>
              <a:rPr lang="en-US" dirty="0" smtClean="0"/>
              <a:t>“Although </a:t>
            </a:r>
            <a:r>
              <a:rPr lang="en-US" dirty="0"/>
              <a:t>the sacred liturgy is above all things the worship of the divine Majesty, it likewise contains much instruction for the </a:t>
            </a:r>
            <a:r>
              <a:rPr lang="en-US" dirty="0" smtClean="0"/>
              <a:t>faithful. For </a:t>
            </a:r>
            <a:r>
              <a:rPr lang="en-US" dirty="0"/>
              <a:t>in the liturgy God speaks to His people and Christ is still proclaiming His gospel. And the people reply to God both by song and prayer</a:t>
            </a:r>
            <a:r>
              <a:rPr lang="en-US" dirty="0" smtClean="0"/>
              <a:t>.”</a:t>
            </a:r>
            <a:endParaRPr lang="en-US" dirty="0"/>
          </a:p>
          <a:p>
            <a:pPr marL="0" indent="0">
              <a:buNone/>
            </a:pPr>
            <a:r>
              <a:rPr lang="en-US" dirty="0"/>
              <a:t>(</a:t>
            </a:r>
            <a:r>
              <a:rPr lang="en-US" i="1" dirty="0"/>
              <a:t>Constitution on the Sacred Liturgy </a:t>
            </a:r>
            <a:r>
              <a:rPr lang="en-US" i="1" dirty="0" err="1"/>
              <a:t>Sacrosanctum</a:t>
            </a:r>
            <a:r>
              <a:rPr lang="en-US" i="1" dirty="0"/>
              <a:t> </a:t>
            </a:r>
            <a:r>
              <a:rPr lang="en-US" i="1" dirty="0" err="1" smtClean="0"/>
              <a:t>Concilium</a:t>
            </a:r>
            <a:r>
              <a:rPr lang="en-US" dirty="0" smtClean="0"/>
              <a:t>, 33)</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94" y="1909846"/>
            <a:ext cx="4840829" cy="3769059"/>
          </a:xfrm>
          <a:prstGeom prst="rect">
            <a:avLst/>
          </a:prstGeom>
        </p:spPr>
      </p:pic>
    </p:spTree>
    <p:extLst>
      <p:ext uri="{BB962C8B-B14F-4D97-AF65-F5344CB8AC3E}">
        <p14:creationId xmlns:p14="http://schemas.microsoft.com/office/powerpoint/2010/main" val="276713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proclaims?</a:t>
            </a:r>
            <a:endParaRPr lang="en-US" dirty="0"/>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buNone/>
            </a:pPr>
            <a:r>
              <a:rPr lang="en-US" dirty="0" smtClean="0"/>
              <a:t>While the priest or deacon proclaims during Mass, Pope Francis says:</a:t>
            </a:r>
          </a:p>
          <a:p>
            <a:pPr marL="0" indent="0">
              <a:buNone/>
            </a:pPr>
            <a:r>
              <a:rPr lang="en-US" dirty="0" smtClean="0"/>
              <a:t>“The entire people of God proclaims the Gospel” </a:t>
            </a:r>
          </a:p>
          <a:p>
            <a:pPr marL="0" indent="0">
              <a:buNone/>
            </a:pPr>
            <a:r>
              <a:rPr lang="en-US" dirty="0" smtClean="0"/>
              <a:t>Everyone, all over the earth proclaims:</a:t>
            </a:r>
          </a:p>
          <a:p>
            <a:r>
              <a:rPr lang="en-US" dirty="0" smtClean="0"/>
              <a:t>As missionary disciples</a:t>
            </a:r>
          </a:p>
          <a:p>
            <a:r>
              <a:rPr lang="en-US" dirty="0" smtClean="0"/>
              <a:t>Through popular piety</a:t>
            </a:r>
          </a:p>
          <a:p>
            <a:r>
              <a:rPr lang="en-US" dirty="0" smtClean="0"/>
              <a:t>Person-to-person</a:t>
            </a:r>
          </a:p>
          <a:p>
            <a:r>
              <a:rPr lang="en-US" dirty="0" smtClean="0"/>
              <a:t>Using our </a:t>
            </a:r>
            <a:r>
              <a:rPr lang="en-US" dirty="0" err="1" smtClean="0"/>
              <a:t>charisms</a:t>
            </a:r>
            <a:endParaRPr lang="en-US" dirty="0" smtClean="0"/>
          </a:p>
          <a:p>
            <a:r>
              <a:rPr lang="en-US" dirty="0" smtClean="0"/>
              <a:t>Proclaiming to every culture</a:t>
            </a:r>
          </a:p>
          <a:p>
            <a:pPr marL="0" indent="0">
              <a:buNone/>
            </a:pPr>
            <a:r>
              <a:rPr lang="en-US" dirty="0"/>
              <a:t> </a:t>
            </a:r>
            <a:r>
              <a:rPr lang="en-US" dirty="0" smtClean="0"/>
              <a:t>                                                                                       (</a:t>
            </a:r>
            <a:r>
              <a:rPr lang="en-US" dirty="0"/>
              <a:t>E.G. 111-134)</a:t>
            </a:r>
          </a:p>
          <a:p>
            <a:endParaRPr lang="en-US" dirty="0" smtClean="0"/>
          </a:p>
          <a:p>
            <a:pPr marL="0" indent="0">
              <a:buNone/>
            </a:pPr>
            <a:endParaRPr lang="en-US" dirty="0"/>
          </a:p>
        </p:txBody>
      </p:sp>
    </p:spTree>
    <p:extLst>
      <p:ext uri="{BB962C8B-B14F-4D97-AF65-F5344CB8AC3E}">
        <p14:creationId xmlns:p14="http://schemas.microsoft.com/office/powerpoint/2010/main" val="3479330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homily: connections to life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“Whether </a:t>
            </a:r>
            <a:r>
              <a:rPr lang="en-US" dirty="0"/>
              <a:t>the homily explains the text of the Sacred Scriptures proclaimed in the readings or some other text of the </a:t>
            </a:r>
            <a:r>
              <a:rPr lang="en-US" dirty="0" smtClean="0"/>
              <a:t>Liturgy, </a:t>
            </a:r>
            <a:r>
              <a:rPr lang="en-US" dirty="0"/>
              <a:t>it must always lead the community of the faithful to celebrate the Eucharist actively, “so that they may hold fast in their lives to what they have grasped by faith</a:t>
            </a:r>
            <a:r>
              <a:rPr lang="en-US" dirty="0" smtClean="0"/>
              <a:t>.”</a:t>
            </a:r>
            <a:r>
              <a:rPr lang="en-US" dirty="0"/>
              <a:t> </a:t>
            </a:r>
            <a:r>
              <a:rPr lang="en-US" dirty="0" smtClean="0"/>
              <a:t>From </a:t>
            </a:r>
            <a:r>
              <a:rPr lang="en-US" dirty="0"/>
              <a:t>this living explanation, the word of God proclaimed in the readings and the Church’s celebration of the day’s Liturgy will have greater impact. But this demands that the homily be truly the fruit of meditation, carefully prepared, neither too long nor too short, and suited to all those present, even children and the uneducated</a:t>
            </a:r>
            <a:r>
              <a:rPr lang="en-US" dirty="0" smtClean="0"/>
              <a:t>.”</a:t>
            </a:r>
          </a:p>
          <a:p>
            <a:pPr marL="0" indent="0">
              <a:buNone/>
            </a:pPr>
            <a:r>
              <a:rPr lang="en-US" dirty="0" smtClean="0"/>
              <a:t>                           (</a:t>
            </a:r>
            <a:r>
              <a:rPr lang="en-US" i="1" dirty="0" smtClean="0"/>
              <a:t>Introduction to the Revised Lectionary for Mass</a:t>
            </a:r>
            <a:r>
              <a:rPr lang="en-US" dirty="0" smtClean="0"/>
              <a:t>, 24)</a:t>
            </a:r>
            <a:endParaRPr lang="en-US" dirty="0"/>
          </a:p>
        </p:txBody>
      </p:sp>
    </p:spTree>
    <p:extLst>
      <p:ext uri="{BB962C8B-B14F-4D97-AF65-F5344CB8AC3E}">
        <p14:creationId xmlns:p14="http://schemas.microsoft.com/office/powerpoint/2010/main" val="3665825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bread and wine</a:t>
            </a:r>
            <a:endParaRPr lang="en-US" dirty="0"/>
          </a:p>
        </p:txBody>
      </p:sp>
      <p:sp>
        <p:nvSpPr>
          <p:cNvPr id="3" name="Content Placeholder 2"/>
          <p:cNvSpPr>
            <a:spLocks noGrp="1"/>
          </p:cNvSpPr>
          <p:nvPr>
            <p:ph idx="1"/>
          </p:nvPr>
        </p:nvSpPr>
        <p:spPr>
          <a:xfrm>
            <a:off x="5955632" y="1825625"/>
            <a:ext cx="5398168" cy="4351338"/>
          </a:xfrm>
        </p:spPr>
        <p:txBody>
          <a:bodyPr/>
          <a:lstStyle/>
          <a:p>
            <a:pPr marL="0" indent="0">
              <a:buNone/>
            </a:pPr>
            <a:r>
              <a:rPr lang="en-US" dirty="0"/>
              <a:t>In the humble signs of bread and wine, changed into his body and blood, Christ walks beside us as our strength and our food for the journey, and he enables us to become, for everyone, witnesses of hope</a:t>
            </a:r>
            <a:r>
              <a:rPr lang="en-US" dirty="0" smtClean="0"/>
              <a:t>.</a:t>
            </a:r>
          </a:p>
          <a:p>
            <a:pPr marL="0" indent="0">
              <a:buNone/>
            </a:pPr>
            <a:r>
              <a:rPr lang="en-US" dirty="0"/>
              <a:t> </a:t>
            </a:r>
            <a:r>
              <a:rPr lang="en-US" dirty="0" smtClean="0"/>
              <a:t>                    (</a:t>
            </a:r>
            <a:r>
              <a:rPr lang="en-US" dirty="0"/>
              <a:t>Saint John Paul II, </a:t>
            </a:r>
            <a:endParaRPr lang="en-US" dirty="0" smtClean="0"/>
          </a:p>
          <a:p>
            <a:pPr marL="0" indent="0">
              <a:buNone/>
            </a:pPr>
            <a:r>
              <a:rPr lang="en-US" i="1" dirty="0"/>
              <a:t> </a:t>
            </a:r>
            <a:r>
              <a:rPr lang="en-US" i="1" dirty="0" smtClean="0"/>
              <a:t>                     Ecclesia </a:t>
            </a:r>
            <a:r>
              <a:rPr lang="en-US" i="1" dirty="0"/>
              <a:t>de </a:t>
            </a:r>
            <a:r>
              <a:rPr lang="en-US" i="1" dirty="0" err="1"/>
              <a:t>Eucaristia</a:t>
            </a:r>
            <a:r>
              <a:rPr lang="en-US" dirty="0"/>
              <a:t>, 62)</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811" y="1825625"/>
            <a:ext cx="4530049" cy="3035133"/>
          </a:xfrm>
          <a:prstGeom prst="rect">
            <a:avLst/>
          </a:prstGeom>
        </p:spPr>
      </p:pic>
    </p:spTree>
    <p:extLst>
      <p:ext uri="{BB962C8B-B14F-4D97-AF65-F5344CB8AC3E}">
        <p14:creationId xmlns:p14="http://schemas.microsoft.com/office/powerpoint/2010/main" val="1800900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Offering ourselves with the gifts</a:t>
            </a:r>
            <a:endParaRPr lang="en-US" dirty="0"/>
          </a:p>
        </p:txBody>
      </p:sp>
      <p:sp>
        <p:nvSpPr>
          <p:cNvPr id="3" name="Content Placeholder 2"/>
          <p:cNvSpPr>
            <a:spLocks noGrp="1"/>
          </p:cNvSpPr>
          <p:nvPr>
            <p:ph idx="1"/>
          </p:nvPr>
        </p:nvSpPr>
        <p:spPr>
          <a:xfrm>
            <a:off x="979100" y="1464678"/>
            <a:ext cx="10233800" cy="5008312"/>
          </a:xfrm>
        </p:spPr>
        <p:txBody>
          <a:bodyPr/>
          <a:lstStyle/>
          <a:p>
            <a:pPr marL="0" indent="0">
              <a:buNone/>
            </a:pPr>
            <a:r>
              <a:rPr lang="en-US" dirty="0"/>
              <a:t>"Hence the laity, dedicated as they are to Christ and anointed by the Holy Spirit, are </a:t>
            </a:r>
            <a:r>
              <a:rPr lang="en-US" dirty="0" smtClean="0"/>
              <a:t>marvelously </a:t>
            </a:r>
            <a:r>
              <a:rPr lang="en-US" dirty="0"/>
              <a:t>called and prepared so that even richer fruits of the Spirit maybe produced in them</a:t>
            </a:r>
            <a:r>
              <a:rPr lang="en-US" dirty="0">
                <a:solidFill>
                  <a:srgbClr val="FFFF00"/>
                </a:solidFill>
              </a:rPr>
              <a:t>. For all their works, prayers, and apostolic undertakings, family and married life, daily work, relaxation of mind and body, if they are accomplished in the Spirit - indeed even the hardships of life if patiently born - all these become spiritual sacrifices acceptable to God through Jesus Christ. In the celebration of the Eucharist these may most fittingly be offered to the Father along with the body of the Lord. </a:t>
            </a:r>
            <a:r>
              <a:rPr lang="en-US" dirty="0"/>
              <a:t>and so, worshipping everywhere by their holy actions, the laity consecrate the world itself to God, everywhere offering worship by the holiness of their lives</a:t>
            </a:r>
            <a:r>
              <a:rPr lang="en-US" dirty="0" smtClean="0"/>
              <a:t>.“</a:t>
            </a:r>
          </a:p>
          <a:p>
            <a:pPr marL="0" indent="0">
              <a:buNone/>
            </a:pPr>
            <a:r>
              <a:rPr lang="en-US" dirty="0" smtClean="0"/>
              <a:t>             (</a:t>
            </a:r>
            <a:r>
              <a:rPr lang="en-US" i="1" dirty="0" smtClean="0"/>
              <a:t>Lumen </a:t>
            </a:r>
            <a:r>
              <a:rPr lang="en-US" i="1" dirty="0" err="1" smtClean="0"/>
              <a:t>Gentium</a:t>
            </a:r>
            <a:r>
              <a:rPr lang="en-US" dirty="0" smtClean="0"/>
              <a:t>, 34, also </a:t>
            </a:r>
            <a:r>
              <a:rPr lang="en-US" i="1" dirty="0" smtClean="0"/>
              <a:t>Catechism of the Catholic Church </a:t>
            </a:r>
            <a:r>
              <a:rPr lang="en-US" dirty="0" smtClean="0"/>
              <a:t>901)</a:t>
            </a:r>
            <a:endParaRPr lang="en-US" dirty="0"/>
          </a:p>
        </p:txBody>
      </p:sp>
    </p:spTree>
    <p:extLst>
      <p:ext uri="{BB962C8B-B14F-4D97-AF65-F5344CB8AC3E}">
        <p14:creationId xmlns:p14="http://schemas.microsoft.com/office/powerpoint/2010/main" val="3030791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841"/>
            <a:ext cx="10515600" cy="1325563"/>
          </a:xfrm>
        </p:spPr>
        <p:txBody>
          <a:bodyPr/>
          <a:lstStyle/>
          <a:p>
            <a:r>
              <a:rPr lang="en-US" dirty="0" smtClean="0"/>
              <a:t>Offering your life</a:t>
            </a:r>
            <a:endParaRPr lang="en-US" dirty="0"/>
          </a:p>
        </p:txBody>
      </p:sp>
      <p:sp>
        <p:nvSpPr>
          <p:cNvPr id="3" name="Content Placeholder 2"/>
          <p:cNvSpPr>
            <a:spLocks noGrp="1"/>
          </p:cNvSpPr>
          <p:nvPr>
            <p:ph idx="1"/>
          </p:nvPr>
        </p:nvSpPr>
        <p:spPr>
          <a:xfrm>
            <a:off x="1071874" y="1582404"/>
            <a:ext cx="5581589" cy="4719554"/>
          </a:xfrm>
        </p:spPr>
        <p:txBody>
          <a:bodyPr>
            <a:normAutofit fontScale="77500" lnSpcReduction="20000"/>
          </a:bodyPr>
          <a:lstStyle/>
          <a:p>
            <a:pPr marL="0" indent="0">
              <a:buNone/>
            </a:pPr>
            <a:r>
              <a:rPr lang="en-US" sz="3600" b="1" i="1" dirty="0" err="1" smtClean="0"/>
              <a:t>Suscipe</a:t>
            </a:r>
            <a:r>
              <a:rPr lang="en-US" sz="3600" b="1" dirty="0" smtClean="0"/>
              <a:t>, St</a:t>
            </a:r>
            <a:r>
              <a:rPr lang="en-US" sz="3600" b="1" dirty="0"/>
              <a:t>. Ignatius of Loyola</a:t>
            </a:r>
          </a:p>
          <a:p>
            <a:pPr marL="0" indent="0">
              <a:buNone/>
            </a:pPr>
            <a:endParaRPr lang="en-US" sz="1300" dirty="0" smtClean="0"/>
          </a:p>
          <a:p>
            <a:pPr marL="0" indent="0">
              <a:buNone/>
            </a:pPr>
            <a:r>
              <a:rPr lang="en-US" b="1" dirty="0" smtClean="0"/>
              <a:t>Take</a:t>
            </a:r>
            <a:r>
              <a:rPr lang="en-US" b="1" dirty="0"/>
              <a:t>, Lord, and receive all my liberty,</a:t>
            </a:r>
          </a:p>
          <a:p>
            <a:pPr marL="0" indent="0">
              <a:buNone/>
            </a:pPr>
            <a:r>
              <a:rPr lang="en-US" b="1" dirty="0"/>
              <a:t>my memory, my understanding,</a:t>
            </a:r>
          </a:p>
          <a:p>
            <a:pPr marL="0" indent="0">
              <a:buNone/>
            </a:pPr>
            <a:r>
              <a:rPr lang="en-US" b="1" dirty="0"/>
              <a:t>and my entire will,</a:t>
            </a:r>
          </a:p>
          <a:p>
            <a:pPr marL="0" indent="0">
              <a:buNone/>
            </a:pPr>
            <a:r>
              <a:rPr lang="en-US" b="1" dirty="0"/>
              <a:t>All I have and call my own.</a:t>
            </a:r>
            <a:endParaRPr lang="en-US" sz="1300" b="1" dirty="0"/>
          </a:p>
          <a:p>
            <a:pPr marL="0" indent="0">
              <a:buNone/>
            </a:pPr>
            <a:endParaRPr lang="en-US" sz="1300" b="1" dirty="0"/>
          </a:p>
          <a:p>
            <a:pPr marL="0" indent="0">
              <a:buNone/>
            </a:pPr>
            <a:r>
              <a:rPr lang="en-US" b="1" dirty="0"/>
              <a:t>You have given all to me.</a:t>
            </a:r>
          </a:p>
          <a:p>
            <a:pPr marL="0" indent="0">
              <a:buNone/>
            </a:pPr>
            <a:r>
              <a:rPr lang="en-US" b="1" dirty="0"/>
              <a:t>To you, Lord, I return it.</a:t>
            </a:r>
            <a:endParaRPr lang="en-US" sz="1300" b="1" dirty="0"/>
          </a:p>
          <a:p>
            <a:pPr marL="0" indent="0">
              <a:buNone/>
            </a:pPr>
            <a:endParaRPr lang="en-US" sz="1300" b="1" dirty="0"/>
          </a:p>
          <a:p>
            <a:pPr marL="0" indent="0">
              <a:buNone/>
            </a:pPr>
            <a:r>
              <a:rPr lang="en-US" b="1" dirty="0"/>
              <a:t>Everything is yours; do with it what you will.</a:t>
            </a:r>
          </a:p>
          <a:p>
            <a:pPr marL="0" indent="0">
              <a:buNone/>
            </a:pPr>
            <a:r>
              <a:rPr lang="en-US" b="1" dirty="0"/>
              <a:t>Give me only your love and your grace,</a:t>
            </a:r>
          </a:p>
          <a:p>
            <a:pPr marL="0" indent="0">
              <a:buNone/>
            </a:pPr>
            <a:r>
              <a:rPr lang="en-US" b="1" dirty="0"/>
              <a:t>that is enough for me.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195" y="1582404"/>
            <a:ext cx="2877814" cy="4340310"/>
          </a:xfrm>
          <a:prstGeom prst="rect">
            <a:avLst/>
          </a:prstGeom>
        </p:spPr>
      </p:pic>
    </p:spTree>
    <p:extLst>
      <p:ext uri="{BB962C8B-B14F-4D97-AF65-F5344CB8AC3E}">
        <p14:creationId xmlns:p14="http://schemas.microsoft.com/office/powerpoint/2010/main" val="18706264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whatever works for you</a:t>
            </a:r>
            <a:endParaRPr lang="en-US" dirty="0"/>
          </a:p>
        </p:txBody>
      </p:sp>
      <p:sp>
        <p:nvSpPr>
          <p:cNvPr id="3" name="Content Placeholder 2"/>
          <p:cNvSpPr>
            <a:spLocks noGrp="1"/>
          </p:cNvSpPr>
          <p:nvPr>
            <p:ph idx="1"/>
          </p:nvPr>
        </p:nvSpPr>
        <p:spPr/>
        <p:txBody>
          <a:bodyPr/>
          <a:lstStyle/>
          <a:p>
            <a:pPr marL="0" indent="0">
              <a:buNone/>
            </a:pPr>
            <a:r>
              <a:rPr lang="en-US" dirty="0">
                <a:hlinkClick r:id="rId2"/>
              </a:rPr>
              <a:t>https://</a:t>
            </a:r>
            <a:r>
              <a:rPr lang="en-US" dirty="0" smtClean="0">
                <a:hlinkClick r:id="rId2"/>
              </a:rPr>
              <a:t>www.youtube.com/watch?v=sAuUxtfAT9g</a:t>
            </a:r>
            <a:r>
              <a:rPr lang="en-US" dirty="0" smtClean="0"/>
              <a:t> </a:t>
            </a:r>
            <a:endParaRPr lang="en-US" dirty="0"/>
          </a:p>
        </p:txBody>
      </p:sp>
    </p:spTree>
    <p:extLst>
      <p:ext uri="{BB962C8B-B14F-4D97-AF65-F5344CB8AC3E}">
        <p14:creationId xmlns:p14="http://schemas.microsoft.com/office/powerpoint/2010/main" val="2735260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Praise, memory, offering…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2849" y="1971215"/>
            <a:ext cx="5086350" cy="3819525"/>
          </a:xfrm>
        </p:spPr>
      </p:pic>
    </p:spTree>
    <p:extLst>
      <p:ext uri="{BB962C8B-B14F-4D97-AF65-F5344CB8AC3E}">
        <p14:creationId xmlns:p14="http://schemas.microsoft.com/office/powerpoint/2010/main" val="349008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Two-fold mission: doing what Jesus did</a:t>
            </a:r>
            <a:endParaRPr lang="en-US" dirty="0"/>
          </a:p>
        </p:txBody>
      </p:sp>
      <p:sp>
        <p:nvSpPr>
          <p:cNvPr id="3" name="Content Placeholder 2"/>
          <p:cNvSpPr>
            <a:spLocks noGrp="1"/>
          </p:cNvSpPr>
          <p:nvPr>
            <p:ph idx="1"/>
          </p:nvPr>
        </p:nvSpPr>
        <p:spPr>
          <a:xfrm>
            <a:off x="4102352" y="1690688"/>
            <a:ext cx="7390954" cy="4351338"/>
          </a:xfrm>
        </p:spPr>
        <p:txBody>
          <a:bodyPr>
            <a:normAutofit/>
          </a:bodyPr>
          <a:lstStyle/>
          <a:p>
            <a:r>
              <a:rPr lang="en-US" b="1" dirty="0" smtClean="0"/>
              <a:t>SERVICE:</a:t>
            </a:r>
            <a:r>
              <a:rPr lang="en-US" dirty="0" smtClean="0"/>
              <a:t> On the very night Jesus instituted the Eucharist, he also washed feet, giving us the example of service, focused not on self, but others.</a:t>
            </a:r>
          </a:p>
          <a:p>
            <a:r>
              <a:rPr lang="en-US" b="1" dirty="0" smtClean="0"/>
              <a:t>EVANGELIZATION:  </a:t>
            </a:r>
            <a:r>
              <a:rPr lang="en-US" dirty="0" smtClean="0"/>
              <a:t>The Church, like Jesus, proclaims the Kingdom of God, preaching and teaching. “</a:t>
            </a:r>
            <a:r>
              <a:rPr lang="en-US" dirty="0"/>
              <a:t>Evangelizing is in fact the grace and vocation proper to the Church, her deepest identity. She exists in order to </a:t>
            </a:r>
            <a:r>
              <a:rPr lang="en-US" dirty="0" smtClean="0"/>
              <a:t>evangelize.” </a:t>
            </a:r>
          </a:p>
          <a:p>
            <a:pPr marL="0" indent="0">
              <a:buNone/>
            </a:pPr>
            <a:r>
              <a:rPr lang="en-US" dirty="0"/>
              <a:t> </a:t>
            </a:r>
            <a:r>
              <a:rPr lang="en-US" dirty="0" smtClean="0"/>
              <a:t>                    (Pope Paul VI, </a:t>
            </a:r>
            <a:r>
              <a:rPr lang="en-US" i="1" dirty="0" err="1" smtClean="0"/>
              <a:t>Evangelii</a:t>
            </a:r>
            <a:r>
              <a:rPr lang="en-US" i="1" dirty="0" smtClean="0"/>
              <a:t> </a:t>
            </a:r>
            <a:r>
              <a:rPr lang="en-US" i="1" dirty="0" err="1" smtClean="0"/>
              <a:t>Nuntiandi</a:t>
            </a:r>
            <a:r>
              <a:rPr lang="en-US" dirty="0" smtClean="0"/>
              <a:t>, 14)</a:t>
            </a:r>
            <a:endParaRPr lang="en-US" b="1"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526" y="1690688"/>
            <a:ext cx="2857500" cy="2895600"/>
          </a:xfrm>
          <a:prstGeom prst="rect">
            <a:avLst/>
          </a:prstGeom>
        </p:spPr>
      </p:pic>
    </p:spTree>
    <p:extLst>
      <p:ext uri="{BB962C8B-B14F-4D97-AF65-F5344CB8AC3E}">
        <p14:creationId xmlns:p14="http://schemas.microsoft.com/office/powerpoint/2010/main" val="1697841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Eucharistic Prayer</a:t>
            </a:r>
            <a:endParaRPr lang="en-US" dirty="0"/>
          </a:p>
        </p:txBody>
      </p:sp>
      <p:sp>
        <p:nvSpPr>
          <p:cNvPr id="3" name="Content Placeholder 2"/>
          <p:cNvSpPr>
            <a:spLocks noGrp="1"/>
          </p:cNvSpPr>
          <p:nvPr>
            <p:ph idx="1"/>
          </p:nvPr>
        </p:nvSpPr>
        <p:spPr>
          <a:xfrm>
            <a:off x="1120000" y="1690689"/>
            <a:ext cx="10233800" cy="4529638"/>
          </a:xfrm>
        </p:spPr>
        <p:txBody>
          <a:bodyPr>
            <a:normAutofit fontScale="92500" lnSpcReduction="10000"/>
          </a:bodyPr>
          <a:lstStyle/>
          <a:p>
            <a:pPr marL="0" indent="0">
              <a:buNone/>
            </a:pPr>
            <a:r>
              <a:rPr lang="en-US" dirty="0" smtClean="0"/>
              <a:t>“Let </a:t>
            </a:r>
            <a:r>
              <a:rPr lang="en-US" dirty="0"/>
              <a:t>us take our place, dear brothers and sisters, </a:t>
            </a:r>
            <a:r>
              <a:rPr lang="en-US" i="1" dirty="0"/>
              <a:t>at the school of the saints</a:t>
            </a:r>
            <a:r>
              <a:rPr lang="en-US" dirty="0"/>
              <a:t>, who are the great interpreters of true Eucharistic piety. In them the theology of the Eucharist takes on all the </a:t>
            </a:r>
            <a:r>
              <a:rPr lang="en-US" dirty="0" err="1"/>
              <a:t>splendour</a:t>
            </a:r>
            <a:r>
              <a:rPr lang="en-US" dirty="0"/>
              <a:t> of a lived reality; it becomes “contagious” and, in a manner of speaking, it “warms our hearts”. Above all, let us</a:t>
            </a:r>
            <a:r>
              <a:rPr lang="en-US" i="1" dirty="0"/>
              <a:t> listen to Mary Most Holy</a:t>
            </a:r>
            <a:r>
              <a:rPr lang="en-US" dirty="0"/>
              <a:t>, in whom the mystery of the Eucharist appears, more than in anyone else, as a</a:t>
            </a:r>
            <a:r>
              <a:rPr lang="en-US" i="1" dirty="0"/>
              <a:t> mystery of light</a:t>
            </a:r>
            <a:r>
              <a:rPr lang="en-US" dirty="0"/>
              <a:t>. Gazing upon Mary, we come to know</a:t>
            </a:r>
            <a:r>
              <a:rPr lang="en-US" i="1" dirty="0"/>
              <a:t> the transforming power present in the Eucharist</a:t>
            </a:r>
            <a:r>
              <a:rPr lang="en-US" dirty="0"/>
              <a:t>. In her we see the world renewed in love. Contemplating her, assumed body and soul into heaven, we see opening up before us those “new heavens” and that “new earth” which will appear at the second coming of Christ. Here below, the Eucharist represents their pledge, and in a certain way, their anticipation:</a:t>
            </a:r>
            <a:r>
              <a:rPr lang="en-US" i="1" dirty="0"/>
              <a:t> “</a:t>
            </a:r>
            <a:r>
              <a:rPr lang="en-US" i="1" dirty="0" err="1"/>
              <a:t>Veni</a:t>
            </a:r>
            <a:r>
              <a:rPr lang="en-US" i="1" dirty="0"/>
              <a:t>, </a:t>
            </a:r>
            <a:r>
              <a:rPr lang="en-US" i="1" dirty="0" err="1"/>
              <a:t>Domine</a:t>
            </a:r>
            <a:r>
              <a:rPr lang="en-US" i="1" dirty="0"/>
              <a:t> </a:t>
            </a:r>
            <a:r>
              <a:rPr lang="en-US" i="1" dirty="0" err="1"/>
              <a:t>Iesu</a:t>
            </a:r>
            <a:r>
              <a:rPr lang="en-US" i="1" dirty="0"/>
              <a:t>!”</a:t>
            </a:r>
            <a:r>
              <a:rPr lang="en-US" dirty="0"/>
              <a:t> (</a:t>
            </a:r>
            <a:r>
              <a:rPr lang="en-US" i="1" dirty="0"/>
              <a:t>Rev</a:t>
            </a:r>
            <a:r>
              <a:rPr lang="en-US" dirty="0"/>
              <a:t> 22:20</a:t>
            </a:r>
            <a:r>
              <a:rPr lang="en-US" dirty="0" smtClean="0"/>
              <a:t>).”</a:t>
            </a:r>
          </a:p>
          <a:p>
            <a:pPr marL="0" indent="0">
              <a:buNone/>
            </a:pPr>
            <a:r>
              <a:rPr lang="en-US" dirty="0" smtClean="0"/>
              <a:t>                                              (Saint </a:t>
            </a:r>
            <a:r>
              <a:rPr lang="en-US" dirty="0"/>
              <a:t>John Paul </a:t>
            </a:r>
            <a:r>
              <a:rPr lang="en-US" dirty="0" smtClean="0"/>
              <a:t>II, </a:t>
            </a:r>
            <a:r>
              <a:rPr lang="en-US" i="1" dirty="0" smtClean="0"/>
              <a:t>Ecclesia de </a:t>
            </a:r>
            <a:r>
              <a:rPr lang="en-US" i="1" dirty="0" err="1" smtClean="0"/>
              <a:t>Eucharistia</a:t>
            </a:r>
            <a:r>
              <a:rPr lang="en-US" dirty="0" smtClean="0"/>
              <a:t>, 62)</a:t>
            </a:r>
            <a:endParaRPr lang="en-US" dirty="0"/>
          </a:p>
        </p:txBody>
      </p:sp>
    </p:spTree>
    <p:extLst>
      <p:ext uri="{BB962C8B-B14F-4D97-AF65-F5344CB8AC3E}">
        <p14:creationId xmlns:p14="http://schemas.microsoft.com/office/powerpoint/2010/main" val="39476896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053" y="365125"/>
            <a:ext cx="10888579" cy="1325563"/>
          </a:xfrm>
        </p:spPr>
        <p:txBody>
          <a:bodyPr>
            <a:normAutofit fontScale="90000"/>
          </a:bodyPr>
          <a:lstStyle/>
          <a:p>
            <a:r>
              <a:rPr lang="en-US" dirty="0" smtClean="0"/>
              <a:t>Consecration: sacrifice changes the world</a:t>
            </a:r>
            <a:endParaRPr lang="en-US" dirty="0"/>
          </a:p>
        </p:txBody>
      </p:sp>
      <p:sp>
        <p:nvSpPr>
          <p:cNvPr id="3" name="Content Placeholder 2"/>
          <p:cNvSpPr>
            <a:spLocks noGrp="1"/>
          </p:cNvSpPr>
          <p:nvPr>
            <p:ph idx="1"/>
          </p:nvPr>
        </p:nvSpPr>
        <p:spPr>
          <a:xfrm>
            <a:off x="6845968" y="1825625"/>
            <a:ext cx="4523874" cy="4351338"/>
          </a:xfrm>
        </p:spPr>
        <p:txBody>
          <a:bodyPr/>
          <a:lstStyle/>
          <a:p>
            <a:pPr marL="0" indent="0">
              <a:buNone/>
            </a:pPr>
            <a:r>
              <a:rPr lang="en-US" dirty="0" smtClean="0"/>
              <a:t>“…and </a:t>
            </a:r>
            <a:r>
              <a:rPr lang="en-US" dirty="0"/>
              <a:t>so, worshipping everywhere by their holy actions, the laity consecrate the world itself to God, everywhere offering worship by the holiness of their </a:t>
            </a:r>
            <a:r>
              <a:rPr lang="en-US" dirty="0" smtClean="0"/>
              <a:t>lives.”</a:t>
            </a:r>
          </a:p>
          <a:p>
            <a:pPr marL="0" indent="0">
              <a:buNone/>
            </a:pPr>
            <a:r>
              <a:rPr lang="en-US" dirty="0" smtClean="0"/>
              <a:t>                                    (</a:t>
            </a:r>
            <a:r>
              <a:rPr lang="en-US" i="1" dirty="0" smtClean="0"/>
              <a:t>CCC</a:t>
            </a:r>
            <a:r>
              <a:rPr lang="en-US" dirty="0" smtClean="0"/>
              <a:t> 901)</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136" y="1825625"/>
            <a:ext cx="5369347" cy="3528428"/>
          </a:xfrm>
          <a:prstGeom prst="rect">
            <a:avLst/>
          </a:prstGeom>
        </p:spPr>
      </p:pic>
    </p:spTree>
    <p:extLst>
      <p:ext uri="{BB962C8B-B14F-4D97-AF65-F5344CB8AC3E}">
        <p14:creationId xmlns:p14="http://schemas.microsoft.com/office/powerpoint/2010/main" val="686982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Lord’s Prayer: thy Kingdom come…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5170" y="2012074"/>
            <a:ext cx="3810000" cy="3810000"/>
          </a:xfrm>
        </p:spPr>
      </p:pic>
      <p:sp>
        <p:nvSpPr>
          <p:cNvPr id="8" name="TextBox 7"/>
          <p:cNvSpPr txBox="1"/>
          <p:nvPr/>
        </p:nvSpPr>
        <p:spPr>
          <a:xfrm>
            <a:off x="1066799" y="2012074"/>
            <a:ext cx="5261812" cy="3693319"/>
          </a:xfrm>
          <a:prstGeom prst="rect">
            <a:avLst/>
          </a:prstGeom>
          <a:noFill/>
        </p:spPr>
        <p:txBody>
          <a:bodyPr wrap="square" rtlCol="0">
            <a:spAutoFit/>
          </a:bodyPr>
          <a:lstStyle/>
          <a:p>
            <a:r>
              <a:rPr lang="en-US" sz="2800" dirty="0" smtClean="0"/>
              <a:t>Mary’s </a:t>
            </a:r>
            <a:r>
              <a:rPr lang="en-US" sz="2800" i="1" dirty="0" err="1" smtClean="0"/>
              <a:t>Magnificat</a:t>
            </a:r>
            <a:r>
              <a:rPr lang="en-US" sz="2800" dirty="0" smtClean="0"/>
              <a:t>: a world in which the lowly are raised up, the powerful are overthrown, the hungry are fed, the rage of nations is subject to the power of the one who has made the promises…</a:t>
            </a:r>
            <a:endParaRPr lang="en-US" sz="1000" dirty="0" smtClean="0"/>
          </a:p>
          <a:p>
            <a:endParaRPr lang="en-US" sz="1000" dirty="0"/>
          </a:p>
          <a:p>
            <a:r>
              <a:rPr lang="en-US" sz="2800" dirty="0"/>
              <a:t>t</a:t>
            </a:r>
            <a:r>
              <a:rPr lang="en-US" sz="2800" dirty="0" smtClean="0"/>
              <a:t>his is the Kingdom of justice that we pray for.</a:t>
            </a:r>
            <a:endParaRPr lang="en-US" sz="2800" dirty="0"/>
          </a:p>
        </p:txBody>
      </p:sp>
    </p:spTree>
    <p:extLst>
      <p:ext uri="{BB962C8B-B14F-4D97-AF65-F5344CB8AC3E}">
        <p14:creationId xmlns:p14="http://schemas.microsoft.com/office/powerpoint/2010/main" val="3884551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Thy will be done…</a:t>
            </a:r>
            <a:endParaRPr lang="en-US" dirty="0"/>
          </a:p>
        </p:txBody>
      </p:sp>
      <p:sp>
        <p:nvSpPr>
          <p:cNvPr id="3" name="Content Placeholder 2"/>
          <p:cNvSpPr>
            <a:spLocks noGrp="1"/>
          </p:cNvSpPr>
          <p:nvPr>
            <p:ph idx="1"/>
          </p:nvPr>
        </p:nvSpPr>
        <p:spPr>
          <a:xfrm>
            <a:off x="6557212" y="1825625"/>
            <a:ext cx="4796588" cy="4351338"/>
          </a:xfrm>
        </p:spPr>
        <p:txBody>
          <a:bodyPr/>
          <a:lstStyle/>
          <a:p>
            <a:pPr marL="0" indent="0">
              <a:buNone/>
            </a:pPr>
            <a:r>
              <a:rPr lang="en-US" dirty="0" smtClean="0"/>
              <a:t>Be careful what you ask for! THY will be done – not mine – opens us up to possibilities we cannot foresee, and requires total surrender to God’s plan… like Jesus we might have to empty ourselves, offer ourselves for others, and become obedient - even to death on a cross.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1126" y="1913020"/>
            <a:ext cx="4820652" cy="3615489"/>
          </a:xfrm>
          <a:prstGeom prst="rect">
            <a:avLst/>
          </a:prstGeom>
        </p:spPr>
      </p:pic>
    </p:spTree>
    <p:extLst>
      <p:ext uri="{BB962C8B-B14F-4D97-AF65-F5344CB8AC3E}">
        <p14:creationId xmlns:p14="http://schemas.microsoft.com/office/powerpoint/2010/main" val="1183802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us this day our daily bread…</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prayer which we repeat at every Mass: "</a:t>
            </a:r>
            <a:r>
              <a:rPr lang="en-US" dirty="0"/>
              <a:t>Give us this day our daily </a:t>
            </a:r>
            <a:r>
              <a:rPr lang="en-US" dirty="0" smtClean="0"/>
              <a:t>bread," </a:t>
            </a:r>
            <a:r>
              <a:rPr lang="en-US" dirty="0"/>
              <a:t>obliges us to do everything possible, in cooperation with international, state and private institutions, to end or at least reduce the scandal of hunger and malnutrition afflicting so many millions of people in our world, especially in developing countries. In a particular way, the Christian laity, formed at the school of the Eucharist, are called to assume their specific political and social responsibilities. </a:t>
            </a:r>
            <a:r>
              <a:rPr lang="en-US" dirty="0" smtClean="0"/>
              <a:t>”</a:t>
            </a:r>
          </a:p>
          <a:p>
            <a:pPr marL="0" indent="0">
              <a:buNone/>
            </a:pPr>
            <a:r>
              <a:rPr lang="en-US" dirty="0" smtClean="0"/>
              <a:t>                                 (Pope Benedict XVI, </a:t>
            </a:r>
            <a:r>
              <a:rPr lang="en-US" dirty="0" err="1" smtClean="0"/>
              <a:t>Sacramentum</a:t>
            </a:r>
            <a:r>
              <a:rPr lang="en-US" dirty="0" smtClean="0"/>
              <a:t> </a:t>
            </a:r>
            <a:r>
              <a:rPr lang="en-US" dirty="0" err="1" smtClean="0"/>
              <a:t>Caritatis</a:t>
            </a:r>
            <a:r>
              <a:rPr lang="en-US" dirty="0" smtClean="0"/>
              <a:t>, 91)</a:t>
            </a:r>
            <a:endParaRPr lang="en-US" dirty="0"/>
          </a:p>
          <a:p>
            <a:pPr marL="0" indent="0">
              <a:buNone/>
            </a:pPr>
            <a:endParaRPr lang="en-US" dirty="0"/>
          </a:p>
        </p:txBody>
      </p:sp>
    </p:spTree>
    <p:extLst>
      <p:ext uri="{BB962C8B-B14F-4D97-AF65-F5344CB8AC3E}">
        <p14:creationId xmlns:p14="http://schemas.microsoft.com/office/powerpoint/2010/main" val="33003133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Forgive us our trespasses as we….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777499"/>
            <a:ext cx="5801784" cy="4351338"/>
          </a:xfrm>
        </p:spPr>
      </p:pic>
    </p:spTree>
    <p:extLst>
      <p:ext uri="{BB962C8B-B14F-4D97-AF65-F5344CB8AC3E}">
        <p14:creationId xmlns:p14="http://schemas.microsoft.com/office/powerpoint/2010/main" val="2808844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Eucharist: missionary sacrament</a:t>
            </a:r>
            <a:endParaRPr lang="en-US" dirty="0"/>
          </a:p>
        </p:txBody>
      </p:sp>
      <p:sp>
        <p:nvSpPr>
          <p:cNvPr id="3" name="Content Placeholder 2"/>
          <p:cNvSpPr>
            <a:spLocks noGrp="1"/>
          </p:cNvSpPr>
          <p:nvPr>
            <p:ph idx="1"/>
          </p:nvPr>
        </p:nvSpPr>
        <p:spPr>
          <a:xfrm>
            <a:off x="4812632" y="1825625"/>
            <a:ext cx="6541168" cy="4351338"/>
          </a:xfrm>
        </p:spPr>
        <p:txBody>
          <a:bodyPr>
            <a:normAutofit lnSpcReduction="10000"/>
          </a:bodyPr>
          <a:lstStyle/>
          <a:p>
            <a:pPr marL="0" indent="0">
              <a:buNone/>
            </a:pPr>
            <a:r>
              <a:rPr lang="en-US" dirty="0"/>
              <a:t>The Eucharist is a “missionary” sacrament not only because the grace of mission flows from it, but also because it contains, in itself, the principle and eternal source of salvation for all. The celebration of the Eucharistic sacrifice is, therefore, the most effective missionary act that the Ecclesial Community can perform in the history of the </a:t>
            </a:r>
            <a:r>
              <a:rPr lang="en-US" dirty="0" smtClean="0"/>
              <a:t>world. </a:t>
            </a:r>
          </a:p>
          <a:p>
            <a:pPr marL="0" indent="0">
              <a:buNone/>
            </a:pPr>
            <a:r>
              <a:rPr lang="en-US" dirty="0"/>
              <a:t>  </a:t>
            </a:r>
            <a:r>
              <a:rPr lang="en-US" dirty="0" smtClean="0"/>
              <a:t>     (Pope John Paul II, </a:t>
            </a:r>
            <a:r>
              <a:rPr lang="en-US" dirty="0"/>
              <a:t>General Audience </a:t>
            </a:r>
            <a:r>
              <a:rPr lang="en-US" dirty="0" smtClean="0"/>
              <a:t>on</a:t>
            </a:r>
          </a:p>
          <a:p>
            <a:pPr marL="0" indent="0">
              <a:buNone/>
            </a:pPr>
            <a:r>
              <a:rPr lang="en-US" dirty="0"/>
              <a:t> </a:t>
            </a:r>
            <a:r>
              <a:rPr lang="en-US" dirty="0" smtClean="0"/>
              <a:t>       June </a:t>
            </a:r>
            <a:r>
              <a:rPr lang="en-US" dirty="0"/>
              <a:t>21, 2000</a:t>
            </a:r>
            <a:r>
              <a:rPr lang="en-US" dirty="0" smtClean="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850" y="1825625"/>
            <a:ext cx="3095625" cy="3800475"/>
          </a:xfrm>
          <a:prstGeom prst="rect">
            <a:avLst/>
          </a:prstGeom>
        </p:spPr>
      </p:pic>
    </p:spTree>
    <p:extLst>
      <p:ext uri="{BB962C8B-B14F-4D97-AF65-F5344CB8AC3E}">
        <p14:creationId xmlns:p14="http://schemas.microsoft.com/office/powerpoint/2010/main" val="20815836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the eyes/hands of Jesus</a:t>
            </a:r>
            <a:endParaRPr lang="en-US" dirty="0"/>
          </a:p>
        </p:txBody>
      </p:sp>
      <p:sp>
        <p:nvSpPr>
          <p:cNvPr id="3" name="Content Placeholder 2"/>
          <p:cNvSpPr>
            <a:spLocks noGrp="1"/>
          </p:cNvSpPr>
          <p:nvPr>
            <p:ph idx="1"/>
          </p:nvPr>
        </p:nvSpPr>
        <p:spPr/>
        <p:txBody>
          <a:bodyPr/>
          <a:lstStyle/>
          <a:p>
            <a:pPr marL="0" indent="0">
              <a:buNone/>
            </a:pPr>
            <a:r>
              <a:rPr lang="en-US" dirty="0"/>
              <a:t>"The bread I will give is my flesh, for the life of the world" (</a:t>
            </a:r>
            <a:r>
              <a:rPr lang="en-US" i="1" dirty="0" err="1"/>
              <a:t>Jn</a:t>
            </a:r>
            <a:r>
              <a:rPr lang="en-US" i="1" dirty="0"/>
              <a:t> </a:t>
            </a:r>
            <a:r>
              <a:rPr lang="en-US" dirty="0"/>
              <a:t>6:51). In these words the Lord reveals the true meaning of the gift of his life for all people. These words also reveal his deep compassion for every man and </a:t>
            </a:r>
            <a:r>
              <a:rPr lang="en-US" dirty="0" smtClean="0"/>
              <a:t>woman…</a:t>
            </a:r>
          </a:p>
          <a:p>
            <a:pPr marL="0" indent="0">
              <a:buNone/>
            </a:pPr>
            <a:r>
              <a:rPr lang="en-US" dirty="0"/>
              <a:t>In the Eucharist Jesus also makes us witnesses of God's compassion towards all our brothers and sisters. The </a:t>
            </a:r>
            <a:r>
              <a:rPr lang="en-US" dirty="0" err="1"/>
              <a:t>eucharistic</a:t>
            </a:r>
            <a:r>
              <a:rPr lang="en-US" dirty="0"/>
              <a:t> mystery thus gives rise to a service of charity towards </a:t>
            </a:r>
            <a:r>
              <a:rPr lang="en-US" dirty="0" err="1"/>
              <a:t>neighbour</a:t>
            </a:r>
            <a:r>
              <a:rPr lang="en-US" dirty="0"/>
              <a:t>, which </a:t>
            </a:r>
            <a:r>
              <a:rPr lang="en-US" dirty="0" smtClean="0"/>
              <a:t>consists </a:t>
            </a:r>
            <a:r>
              <a:rPr lang="en-US" dirty="0"/>
              <a:t>in the very fact that, in God and with God, I love even the person whom I do not like or even know</a:t>
            </a:r>
            <a:r>
              <a:rPr lang="en-US" dirty="0" smtClean="0"/>
              <a:t>.”</a:t>
            </a:r>
          </a:p>
          <a:p>
            <a:pPr marL="0" indent="0">
              <a:buNone/>
            </a:pPr>
            <a:r>
              <a:rPr lang="en-US" dirty="0" smtClean="0"/>
              <a:t>                                         (Pope Benedict </a:t>
            </a:r>
            <a:r>
              <a:rPr lang="en-US" i="1" dirty="0" err="1" smtClean="0"/>
              <a:t>Sacramentum</a:t>
            </a:r>
            <a:r>
              <a:rPr lang="en-US" i="1" dirty="0" smtClean="0"/>
              <a:t> </a:t>
            </a:r>
            <a:r>
              <a:rPr lang="en-US" i="1" dirty="0" err="1" smtClean="0"/>
              <a:t>Caritatis</a:t>
            </a:r>
            <a:r>
              <a:rPr lang="en-US" dirty="0" smtClean="0"/>
              <a:t>, 88)</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68262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Communion</a:t>
            </a:r>
            <a:endParaRPr lang="en-US" dirty="0"/>
          </a:p>
        </p:txBody>
      </p:sp>
      <p:sp>
        <p:nvSpPr>
          <p:cNvPr id="3" name="Content Placeholder 2"/>
          <p:cNvSpPr>
            <a:spLocks noGrp="1"/>
          </p:cNvSpPr>
          <p:nvPr>
            <p:ph idx="1"/>
          </p:nvPr>
        </p:nvSpPr>
        <p:spPr>
          <a:xfrm>
            <a:off x="4896852" y="1825625"/>
            <a:ext cx="6456947" cy="4351338"/>
          </a:xfrm>
        </p:spPr>
        <p:txBody>
          <a:bodyPr/>
          <a:lstStyle/>
          <a:p>
            <a:pPr marL="0" indent="0">
              <a:buNone/>
            </a:pPr>
            <a:r>
              <a:rPr lang="en-US" dirty="0" smtClean="0"/>
              <a:t>Pray “like a little child”</a:t>
            </a:r>
          </a:p>
          <a:p>
            <a:r>
              <a:rPr lang="en-US" dirty="0" smtClean="0"/>
              <a:t>Gratitude for Jesus’ gift of himself</a:t>
            </a:r>
          </a:p>
          <a:p>
            <a:r>
              <a:rPr lang="en-US" dirty="0" smtClean="0"/>
              <a:t>Gratitude for his friendship, nourishment and comfort</a:t>
            </a:r>
          </a:p>
          <a:p>
            <a:r>
              <a:rPr lang="en-US" dirty="0" smtClean="0"/>
              <a:t>Gratitude/acceptance of the challenge to become more like him</a:t>
            </a:r>
          </a:p>
          <a:p>
            <a:r>
              <a:rPr lang="en-US" dirty="0" smtClean="0"/>
              <a:t>Surrender to the will God has for you </a:t>
            </a:r>
          </a:p>
          <a:p>
            <a:r>
              <a:rPr lang="en-US" dirty="0" smtClean="0"/>
              <a:t>Resolve, with the help of the Eucharist, to do God’s will</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899" y="1825625"/>
            <a:ext cx="2673127" cy="4009691"/>
          </a:xfrm>
          <a:prstGeom prst="rect">
            <a:avLst/>
          </a:prstGeom>
        </p:spPr>
      </p:pic>
    </p:spTree>
    <p:extLst>
      <p:ext uri="{BB962C8B-B14F-4D97-AF65-F5344CB8AC3E}">
        <p14:creationId xmlns:p14="http://schemas.microsoft.com/office/powerpoint/2010/main" val="2634646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Prayer after Communion</a:t>
            </a:r>
            <a:endParaRPr lang="en-US" dirty="0"/>
          </a:p>
        </p:txBody>
      </p:sp>
      <p:sp>
        <p:nvSpPr>
          <p:cNvPr id="3" name="Content Placeholder 2"/>
          <p:cNvSpPr>
            <a:spLocks noGrp="1"/>
          </p:cNvSpPr>
          <p:nvPr>
            <p:ph idx="1"/>
          </p:nvPr>
        </p:nvSpPr>
        <p:spPr>
          <a:xfrm>
            <a:off x="6569242" y="1825625"/>
            <a:ext cx="4784558" cy="4351338"/>
          </a:xfrm>
        </p:spPr>
        <p:txBody>
          <a:bodyPr/>
          <a:lstStyle/>
          <a:p>
            <a:pPr marL="0" indent="0">
              <a:buNone/>
            </a:pPr>
            <a:r>
              <a:rPr lang="en-US" dirty="0" smtClean="0"/>
              <a:t>LISTEN: this is where the Church asks for the Eucharist we have just received to accomplish </a:t>
            </a:r>
            <a:r>
              <a:rPr lang="en-US" u="sng" dirty="0" smtClean="0"/>
              <a:t>something</a:t>
            </a:r>
            <a:r>
              <a:rPr lang="en-US" dirty="0" smtClean="0"/>
              <a:t> in us.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704" y="1825625"/>
            <a:ext cx="5354323" cy="3560624"/>
          </a:xfrm>
          <a:prstGeom prst="rect">
            <a:avLst/>
          </a:prstGeom>
        </p:spPr>
      </p:pic>
    </p:spTree>
    <p:extLst>
      <p:ext uri="{BB962C8B-B14F-4D97-AF65-F5344CB8AC3E}">
        <p14:creationId xmlns:p14="http://schemas.microsoft.com/office/powerpoint/2010/main" val="3024621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Pope Francis: “</a:t>
            </a:r>
            <a:r>
              <a:rPr lang="en-US" dirty="0"/>
              <a:t>m</a:t>
            </a:r>
            <a:r>
              <a:rPr lang="en-US" dirty="0" smtClean="0"/>
              <a:t>issionary </a:t>
            </a:r>
            <a:r>
              <a:rPr lang="en-US" dirty="0"/>
              <a:t>d</a:t>
            </a:r>
            <a:r>
              <a:rPr lang="en-US" dirty="0" smtClean="0"/>
              <a:t>isciples”</a:t>
            </a:r>
            <a:endParaRPr lang="en-US" i="1" dirty="0"/>
          </a:p>
        </p:txBody>
      </p:sp>
      <p:sp>
        <p:nvSpPr>
          <p:cNvPr id="3" name="Content Placeholder 2"/>
          <p:cNvSpPr>
            <a:spLocks noGrp="1"/>
          </p:cNvSpPr>
          <p:nvPr>
            <p:ph idx="1"/>
          </p:nvPr>
        </p:nvSpPr>
        <p:spPr>
          <a:xfrm>
            <a:off x="1120000" y="1588168"/>
            <a:ext cx="7376886" cy="4588795"/>
          </a:xfrm>
        </p:spPr>
        <p:txBody>
          <a:bodyPr>
            <a:normAutofit lnSpcReduction="10000"/>
          </a:bodyPr>
          <a:lstStyle/>
          <a:p>
            <a:pPr marL="0" indent="0">
              <a:buNone/>
            </a:pPr>
            <a:r>
              <a:rPr lang="en-US" dirty="0" smtClean="0"/>
              <a:t>“</a:t>
            </a:r>
            <a:r>
              <a:rPr lang="en-US" dirty="0"/>
              <a:t>In virtue of their baptism, all the members of the People of God have become missionary disciples (cf. </a:t>
            </a:r>
            <a:r>
              <a:rPr lang="en-US" i="1" dirty="0"/>
              <a:t>Mt</a:t>
            </a:r>
            <a:r>
              <a:rPr lang="en-US" dirty="0"/>
              <a:t> 28:19). All the baptized, whatever their position in the Church or their level of instruction in the faith, are agents of evangelization, and it would be insufficient to envisage a plan of evangelization to be carried out by professionals while the rest of the faithful would simply be passive recipients. The new evangelization calls for personal involvement on the part of each of the </a:t>
            </a:r>
            <a:r>
              <a:rPr lang="en-US" dirty="0" smtClean="0"/>
              <a:t>baptized…” </a:t>
            </a:r>
          </a:p>
          <a:p>
            <a:pPr marL="0" indent="0">
              <a:buNone/>
            </a:pPr>
            <a:r>
              <a:rPr lang="en-US" dirty="0"/>
              <a:t> </a:t>
            </a:r>
            <a:r>
              <a:rPr lang="en-US" dirty="0" smtClean="0"/>
              <a:t>                                     (</a:t>
            </a:r>
            <a:r>
              <a:rPr lang="en-US" i="1" dirty="0" err="1" smtClean="0"/>
              <a:t>Evangelium</a:t>
            </a:r>
            <a:r>
              <a:rPr lang="en-US" i="1" dirty="0" smtClean="0"/>
              <a:t> </a:t>
            </a:r>
            <a:r>
              <a:rPr lang="en-US" i="1" dirty="0" err="1" smtClean="0"/>
              <a:t>Gaudium</a:t>
            </a:r>
            <a:r>
              <a:rPr lang="en-US" dirty="0" smtClean="0"/>
              <a:t>, 120)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750" y="1969475"/>
            <a:ext cx="2812558" cy="4093700"/>
          </a:xfrm>
          <a:prstGeom prst="rect">
            <a:avLst/>
          </a:prstGeom>
        </p:spPr>
      </p:pic>
    </p:spTree>
    <p:extLst>
      <p:ext uri="{BB962C8B-B14F-4D97-AF65-F5344CB8AC3E}">
        <p14:creationId xmlns:p14="http://schemas.microsoft.com/office/powerpoint/2010/main" val="189586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Dismissal: “Go”</a:t>
            </a:r>
            <a:endParaRPr lang="en-US" dirty="0"/>
          </a:p>
        </p:txBody>
      </p:sp>
      <p:sp>
        <p:nvSpPr>
          <p:cNvPr id="3" name="Content Placeholder 2"/>
          <p:cNvSpPr>
            <a:spLocks noGrp="1"/>
          </p:cNvSpPr>
          <p:nvPr>
            <p:ph idx="1"/>
          </p:nvPr>
        </p:nvSpPr>
        <p:spPr/>
        <p:txBody>
          <a:bodyPr/>
          <a:lstStyle/>
          <a:p>
            <a:pPr marL="0" indent="0">
              <a:buNone/>
            </a:pPr>
            <a:r>
              <a:rPr lang="en-US" dirty="0" smtClean="0"/>
              <a:t>“After </a:t>
            </a:r>
            <a:r>
              <a:rPr lang="en-US" dirty="0"/>
              <a:t>the blessing, the deacon dismisses the people. In fact, the dismissal gives the liturgy its name. The word "Mass" comes from the Latin word, " </a:t>
            </a:r>
            <a:r>
              <a:rPr lang="en-US" i="1" dirty="0" err="1"/>
              <a:t>Missa</a:t>
            </a:r>
            <a:r>
              <a:rPr lang="en-US" dirty="0"/>
              <a:t>." At one time, the people were dismissed with the words "</a:t>
            </a:r>
            <a:r>
              <a:rPr lang="en-US" i="1" dirty="0" err="1"/>
              <a:t>Ite</a:t>
            </a:r>
            <a:r>
              <a:rPr lang="en-US" i="1" dirty="0"/>
              <a:t>, </a:t>
            </a:r>
            <a:r>
              <a:rPr lang="en-US" i="1" dirty="0" err="1"/>
              <a:t>missa</a:t>
            </a:r>
            <a:r>
              <a:rPr lang="en-US" i="1" dirty="0"/>
              <a:t> </a:t>
            </a:r>
            <a:r>
              <a:rPr lang="en-US" i="1" dirty="0" err="1"/>
              <a:t>est</a:t>
            </a:r>
            <a:r>
              <a:rPr lang="en-US" dirty="0"/>
              <a:t>" (literally meaning "Go, she—meaning you, the Church—has been sent"). The word "</a:t>
            </a:r>
            <a:r>
              <a:rPr lang="en-US" i="1" dirty="0" err="1"/>
              <a:t>Missa</a:t>
            </a:r>
            <a:r>
              <a:rPr lang="en-US" dirty="0"/>
              <a:t>" is related to the word "</a:t>
            </a:r>
            <a:r>
              <a:rPr lang="en-US" i="1" dirty="0" err="1"/>
              <a:t>missio</a:t>
            </a:r>
            <a:r>
              <a:rPr lang="en-US" dirty="0"/>
              <a:t>," the root of the English word "mission." The liturgy does not simply come to an end. Those assembled are sent forth to bring the fruits of the Eucharist to the world</a:t>
            </a:r>
            <a:r>
              <a:rPr lang="en-US" dirty="0" smtClean="0"/>
              <a:t>.”</a:t>
            </a:r>
          </a:p>
          <a:p>
            <a:pPr marL="0" indent="0">
              <a:buNone/>
            </a:pPr>
            <a:r>
              <a:rPr lang="en-US" dirty="0" smtClean="0">
                <a:hlinkClick r:id="rId2"/>
              </a:rPr>
              <a:t>http</a:t>
            </a:r>
            <a:r>
              <a:rPr lang="en-US" dirty="0">
                <a:hlinkClick r:id="rId2"/>
              </a:rPr>
              <a:t>://</a:t>
            </a:r>
            <a:r>
              <a:rPr lang="en-US" dirty="0" smtClean="0">
                <a:hlinkClick r:id="rId2"/>
              </a:rPr>
              <a:t>www.usccb.org/prayer-and-worship/the-mass/order-of-mass/concluding-rites/index.cfm</a:t>
            </a:r>
            <a:r>
              <a:rPr lang="en-US" dirty="0" smtClean="0"/>
              <a:t> </a:t>
            </a:r>
            <a:endParaRPr lang="en-US" dirty="0"/>
          </a:p>
        </p:txBody>
      </p:sp>
    </p:spTree>
    <p:extLst>
      <p:ext uri="{BB962C8B-B14F-4D97-AF65-F5344CB8AC3E}">
        <p14:creationId xmlns:p14="http://schemas.microsoft.com/office/powerpoint/2010/main" val="2617656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Formulas for dismissal</a:t>
            </a:r>
            <a:endParaRPr lang="en-US" dirty="0"/>
          </a:p>
        </p:txBody>
      </p:sp>
      <p:sp>
        <p:nvSpPr>
          <p:cNvPr id="3" name="Content Placeholder 2"/>
          <p:cNvSpPr>
            <a:spLocks noGrp="1"/>
          </p:cNvSpPr>
          <p:nvPr>
            <p:ph idx="1"/>
          </p:nvPr>
        </p:nvSpPr>
        <p:spPr>
          <a:xfrm>
            <a:off x="1130967" y="1690688"/>
            <a:ext cx="7194886" cy="4351338"/>
          </a:xfrm>
        </p:spPr>
        <p:txBody>
          <a:bodyPr/>
          <a:lstStyle/>
          <a:p>
            <a:r>
              <a:rPr lang="en-US" b="1" dirty="0"/>
              <a:t>Go forth, the Mass is ended</a:t>
            </a:r>
            <a:r>
              <a:rPr lang="en-US" b="1" dirty="0" smtClean="0"/>
              <a:t>.</a:t>
            </a:r>
          </a:p>
          <a:p>
            <a:r>
              <a:rPr lang="en-US" b="1" dirty="0"/>
              <a:t>Go and announce the Gospel of the Lord</a:t>
            </a:r>
            <a:r>
              <a:rPr lang="en-US" b="1" dirty="0" smtClean="0"/>
              <a:t>.</a:t>
            </a:r>
          </a:p>
          <a:p>
            <a:r>
              <a:rPr lang="en-US" b="1" dirty="0"/>
              <a:t>Go in peace, glorifying the Lord by your life</a:t>
            </a:r>
            <a:r>
              <a:rPr lang="en-US" b="1" dirty="0" smtClean="0"/>
              <a:t>.</a:t>
            </a:r>
          </a:p>
          <a:p>
            <a:r>
              <a:rPr lang="en-US" b="1" dirty="0"/>
              <a:t>Go in peace.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531" y="1690688"/>
            <a:ext cx="2546590" cy="4167919"/>
          </a:xfrm>
          <a:prstGeom prst="rect">
            <a:avLst/>
          </a:prstGeom>
        </p:spPr>
      </p:pic>
    </p:spTree>
    <p:extLst>
      <p:ext uri="{BB962C8B-B14F-4D97-AF65-F5344CB8AC3E}">
        <p14:creationId xmlns:p14="http://schemas.microsoft.com/office/powerpoint/2010/main" val="4194359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forth</a:t>
            </a:r>
            <a:endParaRPr lang="en-US" dirty="0"/>
          </a:p>
        </p:txBody>
      </p:sp>
      <p:sp>
        <p:nvSpPr>
          <p:cNvPr id="3" name="Content Placeholder 2"/>
          <p:cNvSpPr>
            <a:spLocks noGrp="1"/>
          </p:cNvSpPr>
          <p:nvPr>
            <p:ph idx="1"/>
          </p:nvPr>
        </p:nvSpPr>
        <p:spPr>
          <a:xfrm>
            <a:off x="1120000" y="1777499"/>
            <a:ext cx="10233800" cy="4351338"/>
          </a:xfrm>
        </p:spPr>
        <p:txBody>
          <a:bodyPr/>
          <a:lstStyle/>
          <a:p>
            <a:pPr marL="0" indent="0">
              <a:buNone/>
            </a:pPr>
            <a:r>
              <a:rPr lang="en-US" dirty="0"/>
              <a:t> </a:t>
            </a:r>
            <a:r>
              <a:rPr lang="en-US" dirty="0" smtClean="0"/>
              <a:t>”A </a:t>
            </a:r>
            <a:r>
              <a:rPr lang="en-US" dirty="0"/>
              <a:t>Church which </a:t>
            </a:r>
            <a:r>
              <a:rPr lang="en-US" dirty="0" smtClean="0"/>
              <a:t>‘goes forth’ </a:t>
            </a:r>
            <a:r>
              <a:rPr lang="en-US" dirty="0"/>
              <a:t>is a Church whose doors are open. Going out to others in order to reach the fringes of humanity does not mean rushing out aimlessly into the world. Often it is better simply to slow down, to put aside our eagerness in order to see and listen to others, to stop rushing from one thing to another and to remain with someone who has faltered along the way. At times we have to be like the father of the prodigal son, who always keeps his door open so that when the son returns, he can readily pass through it</a:t>
            </a:r>
            <a:r>
              <a:rPr lang="en-US" dirty="0" smtClean="0"/>
              <a:t>.”  (Pope Francis, </a:t>
            </a:r>
            <a:r>
              <a:rPr lang="en-US" i="1" dirty="0" err="1" smtClean="0"/>
              <a:t>Evangelium</a:t>
            </a:r>
            <a:r>
              <a:rPr lang="en-US" i="1" dirty="0" smtClean="0"/>
              <a:t> </a:t>
            </a:r>
            <a:r>
              <a:rPr lang="en-US" i="1" dirty="0" err="1" smtClean="0"/>
              <a:t>Gaudium</a:t>
            </a:r>
            <a:r>
              <a:rPr lang="en-US" i="1" dirty="0" smtClean="0"/>
              <a:t>,</a:t>
            </a:r>
            <a:r>
              <a:rPr lang="en-US" dirty="0" smtClean="0"/>
              <a:t> 46)</a:t>
            </a:r>
            <a:endParaRPr lang="en-US" dirty="0"/>
          </a:p>
          <a:p>
            <a:pPr marL="0" indent="0">
              <a:buNone/>
            </a:pPr>
            <a:endParaRPr lang="en-US" dirty="0"/>
          </a:p>
        </p:txBody>
      </p:sp>
    </p:spTree>
    <p:extLst>
      <p:ext uri="{BB962C8B-B14F-4D97-AF65-F5344CB8AC3E}">
        <p14:creationId xmlns:p14="http://schemas.microsoft.com/office/powerpoint/2010/main" val="2910838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witness of our lives</a:t>
            </a:r>
            <a:endParaRPr lang="en-US" dirty="0"/>
          </a:p>
        </p:txBody>
      </p:sp>
      <p:sp>
        <p:nvSpPr>
          <p:cNvPr id="3" name="Content Placeholder 2"/>
          <p:cNvSpPr>
            <a:spLocks noGrp="1"/>
          </p:cNvSpPr>
          <p:nvPr>
            <p:ph idx="1"/>
          </p:nvPr>
        </p:nvSpPr>
        <p:spPr>
          <a:xfrm>
            <a:off x="5101390" y="1825624"/>
            <a:ext cx="6252410" cy="4391526"/>
          </a:xfrm>
        </p:spPr>
        <p:txBody>
          <a:bodyPr>
            <a:normAutofit lnSpcReduction="10000"/>
          </a:bodyPr>
          <a:lstStyle/>
          <a:p>
            <a:pPr marL="0" indent="0">
              <a:buNone/>
            </a:pPr>
            <a:r>
              <a:rPr lang="en-US" dirty="0"/>
              <a:t>The first and fundamental mission that we receive from the sacred mysteries we celebrate is that of bearing witness by our lives. The wonder we experience at the gift  God has made to us in Christ gives new impulse to our lives and commits us to becoming witnesses of his love. We become witnesses when, through our actions, words and way of being, Another makes himself present</a:t>
            </a:r>
            <a:r>
              <a:rPr lang="en-US" dirty="0" smtClean="0"/>
              <a:t>.								(Pope Benedict, </a:t>
            </a:r>
            <a:r>
              <a:rPr lang="en-US" i="1" dirty="0" smtClean="0"/>
              <a:t>S.C., 85)</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45940"/>
            <a:ext cx="3882610" cy="2758407"/>
          </a:xfrm>
          <a:prstGeom prst="rect">
            <a:avLst/>
          </a:prstGeom>
        </p:spPr>
      </p:pic>
    </p:spTree>
    <p:extLst>
      <p:ext uri="{BB962C8B-B14F-4D97-AF65-F5344CB8AC3E}">
        <p14:creationId xmlns:p14="http://schemas.microsoft.com/office/powerpoint/2010/main" val="1162343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question</a:t>
            </a:r>
            <a:endParaRPr lang="en-US" dirty="0"/>
          </a:p>
        </p:txBody>
      </p:sp>
      <p:sp>
        <p:nvSpPr>
          <p:cNvPr id="3" name="Content Placeholder 2"/>
          <p:cNvSpPr>
            <a:spLocks noGrp="1"/>
          </p:cNvSpPr>
          <p:nvPr>
            <p:ph idx="1"/>
          </p:nvPr>
        </p:nvSpPr>
        <p:spPr>
          <a:xfrm>
            <a:off x="1156095" y="1690688"/>
            <a:ext cx="4510779" cy="1738312"/>
          </a:xfrm>
        </p:spPr>
        <p:txBody>
          <a:bodyPr/>
          <a:lstStyle/>
          <a:p>
            <a:pPr marL="0" indent="0">
              <a:buNone/>
            </a:pPr>
            <a:r>
              <a:rPr lang="en-US" dirty="0" smtClean="0"/>
              <a:t>What do I need to do to </a:t>
            </a:r>
            <a:r>
              <a:rPr lang="en-US" dirty="0"/>
              <a:t>accept and act on my identity as one sent by Jesus?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507" y="1690688"/>
            <a:ext cx="4068159" cy="3988217"/>
          </a:xfrm>
          <a:prstGeom prst="rect">
            <a:avLst/>
          </a:prstGeom>
        </p:spPr>
      </p:pic>
    </p:spTree>
    <p:extLst>
      <p:ext uri="{BB962C8B-B14F-4D97-AF65-F5344CB8AC3E}">
        <p14:creationId xmlns:p14="http://schemas.microsoft.com/office/powerpoint/2010/main" val="19258806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The Liturgical Catechist</a:t>
            </a:r>
            <a:endParaRPr lang="en-US" dirty="0"/>
          </a:p>
        </p:txBody>
      </p:sp>
      <p:sp>
        <p:nvSpPr>
          <p:cNvPr id="3" name="Content Placeholder 2"/>
          <p:cNvSpPr>
            <a:spLocks noGrp="1"/>
          </p:cNvSpPr>
          <p:nvPr>
            <p:ph idx="1"/>
          </p:nvPr>
        </p:nvSpPr>
        <p:spPr>
          <a:xfrm>
            <a:off x="894994" y="1690688"/>
            <a:ext cx="10233800" cy="4523371"/>
          </a:xfrm>
        </p:spPr>
        <p:txBody>
          <a:bodyPr>
            <a:normAutofit lnSpcReduction="10000"/>
          </a:bodyPr>
          <a:lstStyle/>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lgn="ctr">
              <a:buNone/>
            </a:pPr>
            <a:r>
              <a:rPr lang="en-US" dirty="0">
                <a:hlinkClick r:id="rId2"/>
              </a:rPr>
              <a:t>http://theliturgicalcatechist.weebly.com/</a:t>
            </a:r>
            <a:r>
              <a:rPr lang="en-US" dirty="0"/>
              <a:t> </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903" y="1690687"/>
            <a:ext cx="4844797" cy="3470859"/>
          </a:xfrm>
          <a:prstGeom prst="rect">
            <a:avLst/>
          </a:prstGeom>
        </p:spPr>
      </p:pic>
      <p:sp>
        <p:nvSpPr>
          <p:cNvPr id="5" name="TextBox 4"/>
          <p:cNvSpPr txBox="1"/>
          <p:nvPr/>
        </p:nvSpPr>
        <p:spPr>
          <a:xfrm>
            <a:off x="6075609" y="2196014"/>
            <a:ext cx="4667189" cy="954107"/>
          </a:xfrm>
          <a:prstGeom prst="rect">
            <a:avLst/>
          </a:prstGeom>
          <a:noFill/>
        </p:spPr>
        <p:txBody>
          <a:bodyPr wrap="square" rtlCol="0">
            <a:spAutoFit/>
          </a:bodyPr>
          <a:lstStyle/>
          <a:p>
            <a:r>
              <a:rPr lang="en-US" sz="2800" dirty="0" smtClean="0"/>
              <a:t>Reach me at jdonahue@dioceseofjoliet.org</a:t>
            </a:r>
            <a:endParaRPr lang="en-US" sz="2800" dirty="0"/>
          </a:p>
        </p:txBody>
      </p:sp>
    </p:spTree>
    <p:extLst>
      <p:ext uri="{BB962C8B-B14F-4D97-AF65-F5344CB8AC3E}">
        <p14:creationId xmlns:p14="http://schemas.microsoft.com/office/powerpoint/2010/main" val="3904090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 take Christ’s light to the World</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www.youtube.com/watch?v=CVqR6kTu8lE</a:t>
            </a:r>
            <a:r>
              <a:rPr lang="en-US" dirty="0" smtClean="0"/>
              <a:t> </a:t>
            </a:r>
            <a:endParaRPr lang="en-US" dirty="0"/>
          </a:p>
        </p:txBody>
      </p:sp>
    </p:spTree>
    <p:extLst>
      <p:ext uri="{BB962C8B-B14F-4D97-AF65-F5344CB8AC3E}">
        <p14:creationId xmlns:p14="http://schemas.microsoft.com/office/powerpoint/2010/main" val="4184555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I see myself as…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3393" y="1816471"/>
            <a:ext cx="6184127" cy="3936508"/>
          </a:xfrm>
        </p:spPr>
      </p:pic>
      <p:sp>
        <p:nvSpPr>
          <p:cNvPr id="5" name="TextBox 4"/>
          <p:cNvSpPr txBox="1"/>
          <p:nvPr/>
        </p:nvSpPr>
        <p:spPr>
          <a:xfrm>
            <a:off x="838200" y="2045219"/>
            <a:ext cx="3553326" cy="954107"/>
          </a:xfrm>
          <a:prstGeom prst="rect">
            <a:avLst/>
          </a:prstGeom>
          <a:noFill/>
        </p:spPr>
        <p:txBody>
          <a:bodyPr wrap="square" rtlCol="0">
            <a:spAutoFit/>
          </a:bodyPr>
          <a:lstStyle/>
          <a:p>
            <a:r>
              <a:rPr lang="en-US" sz="2800" dirty="0" smtClean="0"/>
              <a:t>A missionary disciple?</a:t>
            </a:r>
          </a:p>
          <a:p>
            <a:endParaRPr lang="en-US" sz="2800" dirty="0"/>
          </a:p>
        </p:txBody>
      </p:sp>
    </p:spTree>
    <p:extLst>
      <p:ext uri="{BB962C8B-B14F-4D97-AF65-F5344CB8AC3E}">
        <p14:creationId xmlns:p14="http://schemas.microsoft.com/office/powerpoint/2010/main" val="3507111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Sunday is a sign to the world</a:t>
            </a:r>
            <a:endParaRPr lang="en-US" dirty="0"/>
          </a:p>
        </p:txBody>
      </p:sp>
      <p:sp>
        <p:nvSpPr>
          <p:cNvPr id="3" name="Content Placeholder 2"/>
          <p:cNvSpPr>
            <a:spLocks noGrp="1"/>
          </p:cNvSpPr>
          <p:nvPr>
            <p:ph idx="1"/>
          </p:nvPr>
        </p:nvSpPr>
        <p:spPr>
          <a:xfrm>
            <a:off x="1120000" y="1690688"/>
            <a:ext cx="10233800" cy="4486275"/>
          </a:xfrm>
        </p:spPr>
        <p:txBody>
          <a:bodyPr>
            <a:normAutofit fontScale="92500" lnSpcReduction="10000"/>
          </a:bodyPr>
          <a:lstStyle/>
          <a:p>
            <a:pPr marL="0" indent="0">
              <a:buNone/>
            </a:pPr>
            <a:r>
              <a:rPr lang="en-US" dirty="0" smtClean="0"/>
              <a:t>“From </a:t>
            </a:r>
            <a:r>
              <a:rPr lang="en-US" dirty="0"/>
              <a:t>the beginning Christians were clearly conscious of this radical newness which the Eucharist brings to human life. The faithful immediately perceived the profound influence of the E</a:t>
            </a:r>
            <a:r>
              <a:rPr lang="en-US" dirty="0" smtClean="0"/>
              <a:t>ucharistic </a:t>
            </a:r>
            <a:r>
              <a:rPr lang="en-US" dirty="0"/>
              <a:t>celebration on their manner of life. Saint Ignatius of Antioch expressed this truth when he called Christians "those who have attained a new hope," and described them as "those living in accordance with the Lord's </a:t>
            </a:r>
            <a:r>
              <a:rPr lang="en-US" dirty="0" smtClean="0"/>
              <a:t>Day. " This </a:t>
            </a:r>
            <a:r>
              <a:rPr lang="en-US" dirty="0"/>
              <a:t>phrase of the great </a:t>
            </a:r>
            <a:r>
              <a:rPr lang="en-US" dirty="0" err="1"/>
              <a:t>Antiochene</a:t>
            </a:r>
            <a:r>
              <a:rPr lang="en-US" dirty="0"/>
              <a:t> martyr highlights the connection between the reality of the Eucharist and everyday Christian life. The Christians' customary practice of gathering on the first day after the Sabbath to celebrate the resurrection of Christ – according to the account of Saint Justin </a:t>
            </a:r>
            <a:r>
              <a:rPr lang="en-US" dirty="0" smtClean="0"/>
              <a:t>Martyr– </a:t>
            </a:r>
            <a:r>
              <a:rPr lang="en-US" dirty="0"/>
              <a:t>is also what defines the form of a life renewed by an encounter with Christ</a:t>
            </a:r>
            <a:r>
              <a:rPr lang="en-US" dirty="0" smtClean="0"/>
              <a:t>.</a:t>
            </a:r>
          </a:p>
          <a:p>
            <a:pPr marL="0" indent="0">
              <a:buNone/>
            </a:pPr>
            <a:r>
              <a:rPr lang="en-US" dirty="0" smtClean="0"/>
              <a:t>                                                          (Pope Benedict, </a:t>
            </a:r>
            <a:r>
              <a:rPr lang="en-US" i="1" dirty="0" err="1" smtClean="0"/>
              <a:t>Sacramentum</a:t>
            </a:r>
            <a:r>
              <a:rPr lang="en-US" i="1" dirty="0" smtClean="0"/>
              <a:t> </a:t>
            </a:r>
            <a:r>
              <a:rPr lang="en-US" i="1" dirty="0" err="1" smtClean="0"/>
              <a:t>Caritatis</a:t>
            </a:r>
            <a:r>
              <a:rPr lang="en-US" dirty="0" smtClean="0"/>
              <a:t>, 72)</a:t>
            </a:r>
            <a:endParaRPr lang="en-US" dirty="0"/>
          </a:p>
          <a:p>
            <a:pPr marL="0" indent="0">
              <a:buNone/>
            </a:pPr>
            <a:endParaRPr lang="en-US" dirty="0"/>
          </a:p>
        </p:txBody>
      </p:sp>
    </p:spTree>
    <p:extLst>
      <p:ext uri="{BB962C8B-B14F-4D97-AF65-F5344CB8AC3E}">
        <p14:creationId xmlns:p14="http://schemas.microsoft.com/office/powerpoint/2010/main" val="295135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and summit”</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a:t>While the liturgy daily builds up those who are within into a holy temple of the Lord, into a dwelling place for God in the </a:t>
            </a:r>
            <a:r>
              <a:rPr lang="en-US" dirty="0" smtClean="0"/>
              <a:t>Spirit, </a:t>
            </a:r>
            <a:r>
              <a:rPr lang="en-US" dirty="0"/>
              <a:t>to the mature measure of the fullness of </a:t>
            </a:r>
            <a:r>
              <a:rPr lang="en-US" dirty="0" smtClean="0"/>
              <a:t>Christ, </a:t>
            </a:r>
            <a:r>
              <a:rPr lang="en-US" dirty="0"/>
              <a:t>at the same time it marvelously strengthens their power to preach Christ, and thus shows forth the Church to those who are outside as a sign lifted up among the </a:t>
            </a:r>
            <a:r>
              <a:rPr lang="en-US" dirty="0" smtClean="0"/>
              <a:t>nations </a:t>
            </a:r>
            <a:r>
              <a:rPr lang="en-US" dirty="0"/>
              <a:t>under which the scattered children of God may be gathered </a:t>
            </a:r>
            <a:r>
              <a:rPr lang="en-US" dirty="0" smtClean="0"/>
              <a:t>together, </a:t>
            </a:r>
            <a:r>
              <a:rPr lang="en-US" dirty="0"/>
              <a:t>until there is one sheepfold and one </a:t>
            </a:r>
            <a:r>
              <a:rPr lang="en-US" dirty="0" smtClean="0"/>
              <a:t>shepherd.”  </a:t>
            </a:r>
          </a:p>
          <a:p>
            <a:pPr marL="0" indent="0">
              <a:buNone/>
            </a:pPr>
            <a:endParaRPr lang="en-US" dirty="0"/>
          </a:p>
          <a:p>
            <a:pPr marL="0" indent="0">
              <a:buNone/>
            </a:pPr>
            <a:r>
              <a:rPr lang="en-US" i="1" dirty="0" smtClean="0"/>
              <a:t>Constitution on the Sacred Liturgy </a:t>
            </a:r>
            <a:r>
              <a:rPr lang="en-US" dirty="0" smtClean="0"/>
              <a:t>(2)</a:t>
            </a:r>
            <a:r>
              <a:rPr lang="en-US" dirty="0"/>
              <a:t> </a:t>
            </a:r>
          </a:p>
        </p:txBody>
      </p:sp>
    </p:spTree>
    <p:extLst>
      <p:ext uri="{BB962C8B-B14F-4D97-AF65-F5344CB8AC3E}">
        <p14:creationId xmlns:p14="http://schemas.microsoft.com/office/powerpoint/2010/main" val="1170028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Mass</a:t>
            </a:r>
            <a:endParaRPr lang="en-US" dirty="0"/>
          </a:p>
        </p:txBody>
      </p:sp>
      <p:sp>
        <p:nvSpPr>
          <p:cNvPr id="3" name="Content Placeholder 2"/>
          <p:cNvSpPr>
            <a:spLocks noGrp="1"/>
          </p:cNvSpPr>
          <p:nvPr>
            <p:ph idx="1"/>
          </p:nvPr>
        </p:nvSpPr>
        <p:spPr>
          <a:xfrm>
            <a:off x="1111347" y="1825625"/>
            <a:ext cx="5331656" cy="4351338"/>
          </a:xfrm>
        </p:spPr>
        <p:txBody>
          <a:bodyPr>
            <a:normAutofit/>
          </a:bodyPr>
          <a:lstStyle/>
          <a:p>
            <a:pPr marL="0" indent="0">
              <a:buNone/>
            </a:pPr>
            <a:r>
              <a:rPr lang="en-US" dirty="0" smtClean="0"/>
              <a:t>Important to be  “properly disposed” for Word and Sacrament</a:t>
            </a:r>
          </a:p>
          <a:p>
            <a:r>
              <a:rPr lang="en-US" dirty="0" smtClean="0"/>
              <a:t>Look ahead at the readings</a:t>
            </a:r>
          </a:p>
          <a:p>
            <a:r>
              <a:rPr lang="en-US" dirty="0" smtClean="0"/>
              <a:t>Decide on YOUR Mass intention</a:t>
            </a:r>
          </a:p>
          <a:p>
            <a:r>
              <a:rPr lang="en-US" dirty="0" smtClean="0"/>
              <a:t>Observe the Eucharistic fast</a:t>
            </a:r>
          </a:p>
          <a:p>
            <a:r>
              <a:rPr lang="en-US" dirty="0" smtClean="0"/>
              <a:t>Lay aside worldly concerns</a:t>
            </a:r>
          </a:p>
          <a:p>
            <a:r>
              <a:rPr lang="en-US" dirty="0" smtClean="0"/>
              <a:t>Arrive in plenty of time</a:t>
            </a:r>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003" y="1928787"/>
            <a:ext cx="4577068" cy="3199897"/>
          </a:xfrm>
          <a:prstGeom prst="rect">
            <a:avLst/>
          </a:prstGeom>
        </p:spPr>
      </p:pic>
    </p:spTree>
    <p:extLst>
      <p:ext uri="{BB962C8B-B14F-4D97-AF65-F5344CB8AC3E}">
        <p14:creationId xmlns:p14="http://schemas.microsoft.com/office/powerpoint/2010/main" val="708763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gathering song: why sing?</a:t>
            </a:r>
            <a:endParaRPr lang="en-US" dirty="0"/>
          </a:p>
        </p:txBody>
      </p:sp>
      <p:sp>
        <p:nvSpPr>
          <p:cNvPr id="3" name="Content Placeholder 2"/>
          <p:cNvSpPr>
            <a:spLocks noGrp="1"/>
          </p:cNvSpPr>
          <p:nvPr>
            <p:ph idx="1"/>
          </p:nvPr>
        </p:nvSpPr>
        <p:spPr>
          <a:xfrm>
            <a:off x="5134708" y="1825625"/>
            <a:ext cx="6219092" cy="4351338"/>
          </a:xfrm>
        </p:spPr>
        <p:txBody>
          <a:bodyPr/>
          <a:lstStyle/>
          <a:p>
            <a:pPr marL="0" indent="0">
              <a:buNone/>
            </a:pPr>
            <a:r>
              <a:rPr lang="en-US" dirty="0" smtClean="0">
                <a:latin typeface="PalatinoLTStd-Roman"/>
              </a:rPr>
              <a:t>“The </a:t>
            </a:r>
            <a:r>
              <a:rPr lang="en-US" dirty="0">
                <a:latin typeface="PalatinoLTStd-Roman"/>
              </a:rPr>
              <a:t>Christian faithful who come together as one in expectation of the Lord’s coming </a:t>
            </a:r>
            <a:r>
              <a:rPr lang="en-US" dirty="0" smtClean="0">
                <a:latin typeface="PalatinoLTStd-Roman"/>
              </a:rPr>
              <a:t>are instructed </a:t>
            </a:r>
            <a:r>
              <a:rPr lang="en-US" dirty="0">
                <a:latin typeface="PalatinoLTStd-Roman"/>
              </a:rPr>
              <a:t>by the Apostle Paul to sing together Psalms, hymns, and spiritual canticles (cf. Col 3:16</a:t>
            </a:r>
            <a:r>
              <a:rPr lang="en-US" dirty="0" smtClean="0">
                <a:latin typeface="PalatinoLTStd-Roman"/>
              </a:rPr>
              <a:t>). Singing </a:t>
            </a:r>
            <a:r>
              <a:rPr lang="en-US" dirty="0">
                <a:latin typeface="PalatinoLTStd-Roman"/>
              </a:rPr>
              <a:t>is the sign of the heart’s joy (cf. Acts 2:46). Thus St. Augustine says rightly, “Singing is for </a:t>
            </a:r>
            <a:r>
              <a:rPr lang="en-US" dirty="0" smtClean="0">
                <a:latin typeface="PalatinoLTStd-Roman"/>
              </a:rPr>
              <a:t>one who </a:t>
            </a:r>
            <a:r>
              <a:rPr lang="en-US" dirty="0">
                <a:latin typeface="PalatinoLTStd-Roman"/>
              </a:rPr>
              <a:t>loves,”</a:t>
            </a:r>
            <a:r>
              <a:rPr lang="en-US" sz="800" dirty="0">
                <a:latin typeface="PalatinoLTStd-Roman"/>
              </a:rPr>
              <a:t>48 </a:t>
            </a:r>
            <a:r>
              <a:rPr lang="en-US" dirty="0">
                <a:latin typeface="PalatinoLTStd-Roman"/>
              </a:rPr>
              <a:t>and there is also an ancient proverb: “Whoever sings well prays twice over</a:t>
            </a:r>
            <a:r>
              <a:rPr lang="en-US" dirty="0" smtClean="0">
                <a:latin typeface="PalatinoLTStd-Roman"/>
              </a:rPr>
              <a:t>.”  (GIRM, 39)</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6472"/>
          <a:stretch/>
        </p:blipFill>
        <p:spPr>
          <a:xfrm>
            <a:off x="1344636" y="1962944"/>
            <a:ext cx="3059136" cy="4076700"/>
          </a:xfrm>
          <a:prstGeom prst="rect">
            <a:avLst/>
          </a:prstGeom>
        </p:spPr>
      </p:pic>
    </p:spTree>
    <p:extLst>
      <p:ext uri="{BB962C8B-B14F-4D97-AF65-F5344CB8AC3E}">
        <p14:creationId xmlns:p14="http://schemas.microsoft.com/office/powerpoint/2010/main" val="2723735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TC104033923[[fn=Depth]]</Template>
  <TotalTime>681</TotalTime>
  <Words>2162</Words>
  <Application>Microsoft Office PowerPoint</Application>
  <PresentationFormat>Custom</PresentationFormat>
  <Paragraphs>165</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Depth</vt:lpstr>
      <vt:lpstr>How the Mass Commissions us to “Go”</vt:lpstr>
      <vt:lpstr>Our mission…</vt:lpstr>
      <vt:lpstr>Two-fold mission: doing what Jesus did</vt:lpstr>
      <vt:lpstr>Pope Francis: “missionary disciples”</vt:lpstr>
      <vt:lpstr>Do I see myself as…</vt:lpstr>
      <vt:lpstr>Sunday is a sign to the world</vt:lpstr>
      <vt:lpstr>“Source and summit”</vt:lpstr>
      <vt:lpstr>Preparing for Mass</vt:lpstr>
      <vt:lpstr>The gathering song: why sing?</vt:lpstr>
      <vt:lpstr>Singing with the whole Church</vt:lpstr>
      <vt:lpstr>Penitence</vt:lpstr>
      <vt:lpstr>We proclaim with the Angels</vt:lpstr>
      <vt:lpstr>Claiming our identity</vt:lpstr>
      <vt:lpstr>We pray for others</vt:lpstr>
      <vt:lpstr>Active listening</vt:lpstr>
      <vt:lpstr>Not like this!</vt:lpstr>
      <vt:lpstr>The Holy Spirit and the Word</vt:lpstr>
      <vt:lpstr>Our part of the “work”</vt:lpstr>
      <vt:lpstr>Responding</vt:lpstr>
      <vt:lpstr>Second reading</vt:lpstr>
      <vt:lpstr>The Gospel</vt:lpstr>
      <vt:lpstr>Christ proclaims</vt:lpstr>
      <vt:lpstr>Who else proclaims?</vt:lpstr>
      <vt:lpstr>The homily: connections to life</vt:lpstr>
      <vt:lpstr>Preparation: bread and wine</vt:lpstr>
      <vt:lpstr>Offering ourselves with the gifts</vt:lpstr>
      <vt:lpstr>Offering your life</vt:lpstr>
      <vt:lpstr>Or, whatever works for you</vt:lpstr>
      <vt:lpstr>Praise, memory, offering…</vt:lpstr>
      <vt:lpstr>The Eucharistic Prayer</vt:lpstr>
      <vt:lpstr>Consecration: sacrifice changes the world</vt:lpstr>
      <vt:lpstr>The Lord’s Prayer: thy Kingdom come…</vt:lpstr>
      <vt:lpstr>Thy will be done…</vt:lpstr>
      <vt:lpstr>Give us this day our daily bread…</vt:lpstr>
      <vt:lpstr>Forgive us our trespasses as we….</vt:lpstr>
      <vt:lpstr>Eucharist: missionary sacrament</vt:lpstr>
      <vt:lpstr>Becoming the eyes/hands of Jesus</vt:lpstr>
      <vt:lpstr>After Communion</vt:lpstr>
      <vt:lpstr>The Prayer after Communion</vt:lpstr>
      <vt:lpstr>Dismissal: “Go”</vt:lpstr>
      <vt:lpstr>Formulas for dismissal</vt:lpstr>
      <vt:lpstr>Going forth</vt:lpstr>
      <vt:lpstr>The witness of our lives</vt:lpstr>
      <vt:lpstr>Final question</vt:lpstr>
      <vt:lpstr>Resources: The Liturgical Catechist</vt:lpstr>
      <vt:lpstr>Go: take Christ’s light to the World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Mass  Commissions us to “Go”</dc:title>
  <dc:creator>Joyce Donahue</dc:creator>
  <cp:lastModifiedBy>Joyce Donahue</cp:lastModifiedBy>
  <cp:revision>59</cp:revision>
  <dcterms:created xsi:type="dcterms:W3CDTF">2014-09-28T23:55:03Z</dcterms:created>
  <dcterms:modified xsi:type="dcterms:W3CDTF">2014-10-14T17:25:44Z</dcterms:modified>
</cp:coreProperties>
</file>